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25"/>
  </p:notesMasterIdLst>
  <p:sldIdLst>
    <p:sldId id="256" r:id="rId2"/>
    <p:sldId id="287" r:id="rId3"/>
    <p:sldId id="295" r:id="rId4"/>
    <p:sldId id="284" r:id="rId5"/>
    <p:sldId id="279" r:id="rId6"/>
    <p:sldId id="290" r:id="rId7"/>
    <p:sldId id="259" r:id="rId8"/>
    <p:sldId id="293" r:id="rId9"/>
    <p:sldId id="283" r:id="rId10"/>
    <p:sldId id="288" r:id="rId11"/>
    <p:sldId id="289" r:id="rId12"/>
    <p:sldId id="291" r:id="rId13"/>
    <p:sldId id="265" r:id="rId14"/>
    <p:sldId id="292" r:id="rId15"/>
    <p:sldId id="258" r:id="rId16"/>
    <p:sldId id="266" r:id="rId17"/>
    <p:sldId id="257" r:id="rId18"/>
    <p:sldId id="268" r:id="rId19"/>
    <p:sldId id="271" r:id="rId20"/>
    <p:sldId id="260" r:id="rId21"/>
    <p:sldId id="261" r:id="rId22"/>
    <p:sldId id="270" r:id="rId23"/>
    <p:sldId id="27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3"/>
    <p:restoredTop sz="85646"/>
  </p:normalViewPr>
  <p:slideViewPr>
    <p:cSldViewPr snapToGrid="0" snapToObjects="1">
      <p:cViewPr varScale="1">
        <p:scale>
          <a:sx n="107" d="100"/>
          <a:sy n="107" d="100"/>
        </p:scale>
        <p:origin x="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65B3EA6-D6E7-2B48-AC51-EE11B01F5D35}" type="doc">
      <dgm:prSet loTypeId="urn:microsoft.com/office/officeart/2005/8/layout/process1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CN" altLang="en-US"/>
        </a:p>
      </dgm:t>
    </dgm:pt>
    <dgm:pt modelId="{031BDEE9-77CE-1949-9D52-E973B9E8EF50}">
      <dgm:prSet/>
      <dgm:spPr/>
      <dgm:t>
        <a:bodyPr/>
        <a:lstStyle/>
        <a:p>
          <a:r>
            <a:rPr lang="zh-CN" dirty="0"/>
            <a:t>大量信息</a:t>
          </a:r>
          <a:r>
            <a:rPr lang="zh-CN" altLang="en-US" dirty="0"/>
            <a:t>存</a:t>
          </a:r>
          <a:r>
            <a:rPr lang="zh-CN" dirty="0"/>
            <a:t>在</a:t>
          </a:r>
          <a:endParaRPr lang="en-US" altLang="zh-CN" dirty="0"/>
        </a:p>
        <a:p>
          <a:r>
            <a:rPr lang="zh-CN" altLang="en-US" dirty="0"/>
            <a:t>于数据</a:t>
          </a:r>
          <a:r>
            <a:rPr lang="zh-CN" dirty="0"/>
            <a:t>库中</a:t>
          </a:r>
        </a:p>
      </dgm:t>
    </dgm:pt>
    <dgm:pt modelId="{FDAED5D3-4D46-294C-B9FF-D0FD7419F410}" type="parTrans" cxnId="{11C9C857-8A38-844E-884E-B7B0FEF0FA91}">
      <dgm:prSet/>
      <dgm:spPr/>
      <dgm:t>
        <a:bodyPr/>
        <a:lstStyle/>
        <a:p>
          <a:endParaRPr lang="zh-CN" altLang="en-US"/>
        </a:p>
      </dgm:t>
    </dgm:pt>
    <dgm:pt modelId="{45034AB1-2AD7-074B-BF2D-CD00E8AC4533}" type="sibTrans" cxnId="{11C9C857-8A38-844E-884E-B7B0FEF0FA91}">
      <dgm:prSet/>
      <dgm:spPr/>
      <dgm:t>
        <a:bodyPr/>
        <a:lstStyle/>
        <a:p>
          <a:endParaRPr lang="zh-CN" altLang="en-US"/>
        </a:p>
      </dgm:t>
    </dgm:pt>
    <dgm:pt modelId="{B6A171F6-D55E-4C48-9904-0B0E70D72664}">
      <dgm:prSet/>
      <dgm:spPr/>
      <dgm:t>
        <a:bodyPr/>
        <a:lstStyle/>
        <a:p>
          <a:r>
            <a:rPr lang="zh-CN" altLang="en-US" dirty="0"/>
            <a:t>数据库交互难</a:t>
          </a:r>
          <a:endParaRPr lang="en-US" altLang="zh-CN" dirty="0"/>
        </a:p>
        <a:p>
          <a:r>
            <a:rPr lang="en-US" altLang="zh-CN" dirty="0"/>
            <a:t>SQL</a:t>
          </a:r>
          <a:r>
            <a:rPr lang="zh-CN" altLang="en-US" dirty="0"/>
            <a:t>不好学</a:t>
          </a:r>
          <a:endParaRPr lang="en-US" altLang="zh-CN" dirty="0"/>
        </a:p>
      </dgm:t>
    </dgm:pt>
    <dgm:pt modelId="{6FC0DFBC-4D20-D448-9D4F-39E289DF9366}" type="parTrans" cxnId="{794B47BD-73C8-C84D-B40B-F222F3528158}">
      <dgm:prSet/>
      <dgm:spPr/>
      <dgm:t>
        <a:bodyPr/>
        <a:lstStyle/>
        <a:p>
          <a:endParaRPr lang="zh-CN" altLang="en-US"/>
        </a:p>
      </dgm:t>
    </dgm:pt>
    <dgm:pt modelId="{AEE26DA9-1376-EC43-B18A-BA45E114ED79}" type="sibTrans" cxnId="{794B47BD-73C8-C84D-B40B-F222F3528158}">
      <dgm:prSet/>
      <dgm:spPr/>
      <dgm:t>
        <a:bodyPr/>
        <a:lstStyle/>
        <a:p>
          <a:endParaRPr lang="zh-CN" altLang="en-US"/>
        </a:p>
      </dgm:t>
    </dgm:pt>
    <dgm:pt modelId="{AB50DB4A-425B-1C4C-AD89-6E24DA8B41B9}">
      <dgm:prSet/>
      <dgm:spPr/>
      <dgm:t>
        <a:bodyPr/>
        <a:lstStyle/>
        <a:p>
          <a:r>
            <a:rPr lang="zh-CN" dirty="0"/>
            <a:t>高效且简单的查询工具</a:t>
          </a:r>
          <a:r>
            <a:rPr lang="zh-CN" altLang="en-US" dirty="0"/>
            <a:t>？</a:t>
          </a:r>
          <a:endParaRPr lang="en-US" altLang="zh-CN" dirty="0"/>
        </a:p>
        <a:p>
          <a:r>
            <a:rPr lang="en-US" altLang="zh-CN" dirty="0"/>
            <a:t>Text-to-SQL</a:t>
          </a:r>
          <a:r>
            <a:rPr lang="zh-CN" altLang="en-US" dirty="0"/>
            <a:t>！</a:t>
          </a:r>
        </a:p>
      </dgm:t>
    </dgm:pt>
    <dgm:pt modelId="{B3DA578E-A219-A84E-AF2D-7335A1DC78F3}" type="parTrans" cxnId="{A19594FE-CC16-BF4F-8CAF-273B2DEEA659}">
      <dgm:prSet/>
      <dgm:spPr/>
      <dgm:t>
        <a:bodyPr/>
        <a:lstStyle/>
        <a:p>
          <a:endParaRPr lang="zh-CN" altLang="en-US"/>
        </a:p>
      </dgm:t>
    </dgm:pt>
    <dgm:pt modelId="{C4347BDE-137A-0B49-A8B3-67E949B12B35}" type="sibTrans" cxnId="{A19594FE-CC16-BF4F-8CAF-273B2DEEA659}">
      <dgm:prSet/>
      <dgm:spPr/>
      <dgm:t>
        <a:bodyPr/>
        <a:lstStyle/>
        <a:p>
          <a:endParaRPr lang="zh-CN" altLang="en-US"/>
        </a:p>
      </dgm:t>
    </dgm:pt>
    <dgm:pt modelId="{FE084572-E492-3248-9D26-2D8EC5F40AA3}">
      <dgm:prSet/>
      <dgm:spPr/>
      <dgm:t>
        <a:bodyPr/>
        <a:lstStyle/>
        <a:p>
          <a:r>
            <a:rPr lang="zh-CN" altLang="en-US" dirty="0"/>
            <a:t>降低使用门槛</a:t>
          </a:r>
          <a:endParaRPr lang="en-US" altLang="zh-CN" dirty="0"/>
        </a:p>
        <a:p>
          <a:r>
            <a:rPr lang="zh-CN" altLang="en-US" dirty="0"/>
            <a:t>提高利用效率</a:t>
          </a:r>
        </a:p>
      </dgm:t>
    </dgm:pt>
    <dgm:pt modelId="{8A5992E5-9326-E649-8AE0-8438BA397D41}" type="parTrans" cxnId="{3A2DF07E-8E66-0147-9AF1-C501E253FF9D}">
      <dgm:prSet/>
      <dgm:spPr/>
      <dgm:t>
        <a:bodyPr/>
        <a:lstStyle/>
        <a:p>
          <a:endParaRPr lang="zh-CN" altLang="en-US"/>
        </a:p>
      </dgm:t>
    </dgm:pt>
    <dgm:pt modelId="{00F97750-5AE4-EE4D-98D2-C3BFA5D906EB}" type="sibTrans" cxnId="{3A2DF07E-8E66-0147-9AF1-C501E253FF9D}">
      <dgm:prSet/>
      <dgm:spPr/>
      <dgm:t>
        <a:bodyPr/>
        <a:lstStyle/>
        <a:p>
          <a:endParaRPr lang="zh-CN" altLang="en-US"/>
        </a:p>
      </dgm:t>
    </dgm:pt>
    <dgm:pt modelId="{F65E5ED9-0CE2-004F-B4DD-3791F953AB50}" type="pres">
      <dgm:prSet presAssocID="{F65B3EA6-D6E7-2B48-AC51-EE11B01F5D35}" presName="Name0" presStyleCnt="0">
        <dgm:presLayoutVars>
          <dgm:dir/>
          <dgm:resizeHandles val="exact"/>
        </dgm:presLayoutVars>
      </dgm:prSet>
      <dgm:spPr/>
    </dgm:pt>
    <dgm:pt modelId="{E7FDDDFA-F9FE-3D43-9FEF-D4C37C09808C}" type="pres">
      <dgm:prSet presAssocID="{031BDEE9-77CE-1949-9D52-E973B9E8EF50}" presName="node" presStyleLbl="node1" presStyleIdx="0" presStyleCnt="4">
        <dgm:presLayoutVars>
          <dgm:bulletEnabled val="1"/>
        </dgm:presLayoutVars>
      </dgm:prSet>
      <dgm:spPr/>
    </dgm:pt>
    <dgm:pt modelId="{602A348F-B408-4F4A-A29C-C49CED030391}" type="pres">
      <dgm:prSet presAssocID="{45034AB1-2AD7-074B-BF2D-CD00E8AC4533}" presName="sibTrans" presStyleLbl="sibTrans2D1" presStyleIdx="0" presStyleCnt="3"/>
      <dgm:spPr/>
    </dgm:pt>
    <dgm:pt modelId="{EAF8B412-C1E1-9540-98AE-6C1F62D8CB48}" type="pres">
      <dgm:prSet presAssocID="{45034AB1-2AD7-074B-BF2D-CD00E8AC4533}" presName="connectorText" presStyleLbl="sibTrans2D1" presStyleIdx="0" presStyleCnt="3"/>
      <dgm:spPr/>
    </dgm:pt>
    <dgm:pt modelId="{AA698105-3831-2F40-99E7-8FF592338E03}" type="pres">
      <dgm:prSet presAssocID="{B6A171F6-D55E-4C48-9904-0B0E70D72664}" presName="node" presStyleLbl="node1" presStyleIdx="1" presStyleCnt="4">
        <dgm:presLayoutVars>
          <dgm:bulletEnabled val="1"/>
        </dgm:presLayoutVars>
      </dgm:prSet>
      <dgm:spPr/>
    </dgm:pt>
    <dgm:pt modelId="{19F6199B-C858-1740-A6A1-20AE1930D535}" type="pres">
      <dgm:prSet presAssocID="{AEE26DA9-1376-EC43-B18A-BA45E114ED79}" presName="sibTrans" presStyleLbl="sibTrans2D1" presStyleIdx="1" presStyleCnt="3"/>
      <dgm:spPr/>
    </dgm:pt>
    <dgm:pt modelId="{4CBE2D24-10E5-7F47-A6C6-3673DBF0A4BC}" type="pres">
      <dgm:prSet presAssocID="{AEE26DA9-1376-EC43-B18A-BA45E114ED79}" presName="connectorText" presStyleLbl="sibTrans2D1" presStyleIdx="1" presStyleCnt="3"/>
      <dgm:spPr/>
    </dgm:pt>
    <dgm:pt modelId="{2ADB29F6-4CD0-AE4A-97B8-2115395D04B9}" type="pres">
      <dgm:prSet presAssocID="{AB50DB4A-425B-1C4C-AD89-6E24DA8B41B9}" presName="node" presStyleLbl="node1" presStyleIdx="2" presStyleCnt="4">
        <dgm:presLayoutVars>
          <dgm:bulletEnabled val="1"/>
        </dgm:presLayoutVars>
      </dgm:prSet>
      <dgm:spPr/>
    </dgm:pt>
    <dgm:pt modelId="{F75CC54B-0129-AF4A-99DE-1FBE04374B74}" type="pres">
      <dgm:prSet presAssocID="{C4347BDE-137A-0B49-A8B3-67E949B12B35}" presName="sibTrans" presStyleLbl="sibTrans2D1" presStyleIdx="2" presStyleCnt="3"/>
      <dgm:spPr/>
    </dgm:pt>
    <dgm:pt modelId="{A60E5969-1AF2-AA40-B936-133C4BE398F0}" type="pres">
      <dgm:prSet presAssocID="{C4347BDE-137A-0B49-A8B3-67E949B12B35}" presName="connectorText" presStyleLbl="sibTrans2D1" presStyleIdx="2" presStyleCnt="3"/>
      <dgm:spPr/>
    </dgm:pt>
    <dgm:pt modelId="{1B76147B-588F-6C47-B652-FC12401BEEDE}" type="pres">
      <dgm:prSet presAssocID="{FE084572-E492-3248-9D26-2D8EC5F40AA3}" presName="node" presStyleLbl="node1" presStyleIdx="3" presStyleCnt="4">
        <dgm:presLayoutVars>
          <dgm:bulletEnabled val="1"/>
        </dgm:presLayoutVars>
      </dgm:prSet>
      <dgm:spPr/>
    </dgm:pt>
  </dgm:ptLst>
  <dgm:cxnLst>
    <dgm:cxn modelId="{38FDF13B-AA08-BF49-A29D-7DB20DDFA126}" type="presOf" srcId="{031BDEE9-77CE-1949-9D52-E973B9E8EF50}" destId="{E7FDDDFA-F9FE-3D43-9FEF-D4C37C09808C}" srcOrd="0" destOrd="0" presId="urn:microsoft.com/office/officeart/2005/8/layout/process1"/>
    <dgm:cxn modelId="{A5B0413C-857B-C942-90EC-94958F12CF79}" type="presOf" srcId="{F65B3EA6-D6E7-2B48-AC51-EE11B01F5D35}" destId="{F65E5ED9-0CE2-004F-B4DD-3791F953AB50}" srcOrd="0" destOrd="0" presId="urn:microsoft.com/office/officeart/2005/8/layout/process1"/>
    <dgm:cxn modelId="{11C9C857-8A38-844E-884E-B7B0FEF0FA91}" srcId="{F65B3EA6-D6E7-2B48-AC51-EE11B01F5D35}" destId="{031BDEE9-77CE-1949-9D52-E973B9E8EF50}" srcOrd="0" destOrd="0" parTransId="{FDAED5D3-4D46-294C-B9FF-D0FD7419F410}" sibTransId="{45034AB1-2AD7-074B-BF2D-CD00E8AC4533}"/>
    <dgm:cxn modelId="{60491564-0161-3F4F-8ECD-F2529A8C219A}" type="presOf" srcId="{AEE26DA9-1376-EC43-B18A-BA45E114ED79}" destId="{4CBE2D24-10E5-7F47-A6C6-3673DBF0A4BC}" srcOrd="1" destOrd="0" presId="urn:microsoft.com/office/officeart/2005/8/layout/process1"/>
    <dgm:cxn modelId="{02B3997D-D504-6E44-8F53-5B3058DF5269}" type="presOf" srcId="{C4347BDE-137A-0B49-A8B3-67E949B12B35}" destId="{A60E5969-1AF2-AA40-B936-133C4BE398F0}" srcOrd="1" destOrd="0" presId="urn:microsoft.com/office/officeart/2005/8/layout/process1"/>
    <dgm:cxn modelId="{3A2DF07E-8E66-0147-9AF1-C501E253FF9D}" srcId="{F65B3EA6-D6E7-2B48-AC51-EE11B01F5D35}" destId="{FE084572-E492-3248-9D26-2D8EC5F40AA3}" srcOrd="3" destOrd="0" parTransId="{8A5992E5-9326-E649-8AE0-8438BA397D41}" sibTransId="{00F97750-5AE4-EE4D-98D2-C3BFA5D906EB}"/>
    <dgm:cxn modelId="{46EBF7A5-EDFC-6041-A0ED-C9D5EF82B058}" type="presOf" srcId="{45034AB1-2AD7-074B-BF2D-CD00E8AC4533}" destId="{EAF8B412-C1E1-9540-98AE-6C1F62D8CB48}" srcOrd="1" destOrd="0" presId="urn:microsoft.com/office/officeart/2005/8/layout/process1"/>
    <dgm:cxn modelId="{B96422B9-935D-B144-93C2-94F5D84E6A58}" type="presOf" srcId="{45034AB1-2AD7-074B-BF2D-CD00E8AC4533}" destId="{602A348F-B408-4F4A-A29C-C49CED030391}" srcOrd="0" destOrd="0" presId="urn:microsoft.com/office/officeart/2005/8/layout/process1"/>
    <dgm:cxn modelId="{794B47BD-73C8-C84D-B40B-F222F3528158}" srcId="{F65B3EA6-D6E7-2B48-AC51-EE11B01F5D35}" destId="{B6A171F6-D55E-4C48-9904-0B0E70D72664}" srcOrd="1" destOrd="0" parTransId="{6FC0DFBC-4D20-D448-9D4F-39E289DF9366}" sibTransId="{AEE26DA9-1376-EC43-B18A-BA45E114ED79}"/>
    <dgm:cxn modelId="{028C6FBE-CAC0-F64D-9E1C-9EEF57130487}" type="presOf" srcId="{C4347BDE-137A-0B49-A8B3-67E949B12B35}" destId="{F75CC54B-0129-AF4A-99DE-1FBE04374B74}" srcOrd="0" destOrd="0" presId="urn:microsoft.com/office/officeart/2005/8/layout/process1"/>
    <dgm:cxn modelId="{1ABD4CDA-E2C8-E34F-8D78-A89C5D4FE0F9}" type="presOf" srcId="{B6A171F6-D55E-4C48-9904-0B0E70D72664}" destId="{AA698105-3831-2F40-99E7-8FF592338E03}" srcOrd="0" destOrd="0" presId="urn:microsoft.com/office/officeart/2005/8/layout/process1"/>
    <dgm:cxn modelId="{2394EEDA-187B-A04F-9FD8-74F9AED1EC6A}" type="presOf" srcId="{AB50DB4A-425B-1C4C-AD89-6E24DA8B41B9}" destId="{2ADB29F6-4CD0-AE4A-97B8-2115395D04B9}" srcOrd="0" destOrd="0" presId="urn:microsoft.com/office/officeart/2005/8/layout/process1"/>
    <dgm:cxn modelId="{26A502E3-3BA3-1D4E-8FBA-41242ECD2C4A}" type="presOf" srcId="{AEE26DA9-1376-EC43-B18A-BA45E114ED79}" destId="{19F6199B-C858-1740-A6A1-20AE1930D535}" srcOrd="0" destOrd="0" presId="urn:microsoft.com/office/officeart/2005/8/layout/process1"/>
    <dgm:cxn modelId="{A19594FE-CC16-BF4F-8CAF-273B2DEEA659}" srcId="{F65B3EA6-D6E7-2B48-AC51-EE11B01F5D35}" destId="{AB50DB4A-425B-1C4C-AD89-6E24DA8B41B9}" srcOrd="2" destOrd="0" parTransId="{B3DA578E-A219-A84E-AF2D-7335A1DC78F3}" sibTransId="{C4347BDE-137A-0B49-A8B3-67E949B12B35}"/>
    <dgm:cxn modelId="{4733D6FE-1CEE-AF4C-863F-AA61270C22F0}" type="presOf" srcId="{FE084572-E492-3248-9D26-2D8EC5F40AA3}" destId="{1B76147B-588F-6C47-B652-FC12401BEEDE}" srcOrd="0" destOrd="0" presId="urn:microsoft.com/office/officeart/2005/8/layout/process1"/>
    <dgm:cxn modelId="{C98E906A-8543-F94C-9D14-B31B5F98EF95}" type="presParOf" srcId="{F65E5ED9-0CE2-004F-B4DD-3791F953AB50}" destId="{E7FDDDFA-F9FE-3D43-9FEF-D4C37C09808C}" srcOrd="0" destOrd="0" presId="urn:microsoft.com/office/officeart/2005/8/layout/process1"/>
    <dgm:cxn modelId="{E79F2C11-E11D-CB46-9FCA-E4E9143215CF}" type="presParOf" srcId="{F65E5ED9-0CE2-004F-B4DD-3791F953AB50}" destId="{602A348F-B408-4F4A-A29C-C49CED030391}" srcOrd="1" destOrd="0" presId="urn:microsoft.com/office/officeart/2005/8/layout/process1"/>
    <dgm:cxn modelId="{B885ED49-C828-6649-AE1A-5877BE72E961}" type="presParOf" srcId="{602A348F-B408-4F4A-A29C-C49CED030391}" destId="{EAF8B412-C1E1-9540-98AE-6C1F62D8CB48}" srcOrd="0" destOrd="0" presId="urn:microsoft.com/office/officeart/2005/8/layout/process1"/>
    <dgm:cxn modelId="{482B306A-0CC2-7143-89A8-0BB790EADAB1}" type="presParOf" srcId="{F65E5ED9-0CE2-004F-B4DD-3791F953AB50}" destId="{AA698105-3831-2F40-99E7-8FF592338E03}" srcOrd="2" destOrd="0" presId="urn:microsoft.com/office/officeart/2005/8/layout/process1"/>
    <dgm:cxn modelId="{B0F9C406-CEAF-6640-9F07-6681E259BDEB}" type="presParOf" srcId="{F65E5ED9-0CE2-004F-B4DD-3791F953AB50}" destId="{19F6199B-C858-1740-A6A1-20AE1930D535}" srcOrd="3" destOrd="0" presId="urn:microsoft.com/office/officeart/2005/8/layout/process1"/>
    <dgm:cxn modelId="{82AC922F-050B-434F-B39E-36C5A31D786E}" type="presParOf" srcId="{19F6199B-C858-1740-A6A1-20AE1930D535}" destId="{4CBE2D24-10E5-7F47-A6C6-3673DBF0A4BC}" srcOrd="0" destOrd="0" presId="urn:microsoft.com/office/officeart/2005/8/layout/process1"/>
    <dgm:cxn modelId="{3FD353FB-8343-F146-AD08-16515D3F51C1}" type="presParOf" srcId="{F65E5ED9-0CE2-004F-B4DD-3791F953AB50}" destId="{2ADB29F6-4CD0-AE4A-97B8-2115395D04B9}" srcOrd="4" destOrd="0" presId="urn:microsoft.com/office/officeart/2005/8/layout/process1"/>
    <dgm:cxn modelId="{BA7EE34F-68ED-5F44-9B80-A2C244E74924}" type="presParOf" srcId="{F65E5ED9-0CE2-004F-B4DD-3791F953AB50}" destId="{F75CC54B-0129-AF4A-99DE-1FBE04374B74}" srcOrd="5" destOrd="0" presId="urn:microsoft.com/office/officeart/2005/8/layout/process1"/>
    <dgm:cxn modelId="{374D445D-607F-2F45-A02D-274CA00ED7CA}" type="presParOf" srcId="{F75CC54B-0129-AF4A-99DE-1FBE04374B74}" destId="{A60E5969-1AF2-AA40-B936-133C4BE398F0}" srcOrd="0" destOrd="0" presId="urn:microsoft.com/office/officeart/2005/8/layout/process1"/>
    <dgm:cxn modelId="{3443EC3C-BF9E-D443-B899-2C55426BE502}" type="presParOf" srcId="{F65E5ED9-0CE2-004F-B4DD-3791F953AB50}" destId="{1B76147B-588F-6C47-B652-FC12401BEEDE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7FDDDFA-F9FE-3D43-9FEF-D4C37C09808C}">
      <dsp:nvSpPr>
        <dsp:cNvPr id="0" name=""/>
        <dsp:cNvSpPr/>
      </dsp:nvSpPr>
      <dsp:spPr>
        <a:xfrm>
          <a:off x="3715" y="288116"/>
          <a:ext cx="1624330" cy="129438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800" kern="1200" dirty="0"/>
            <a:t>大量信息</a:t>
          </a:r>
          <a:r>
            <a:rPr lang="zh-CN" altLang="en-US" sz="1800" kern="1200" dirty="0"/>
            <a:t>存</a:t>
          </a:r>
          <a:r>
            <a:rPr lang="zh-CN" sz="1800" kern="1200" dirty="0"/>
            <a:t>在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于数据</a:t>
          </a:r>
          <a:r>
            <a:rPr lang="zh-CN" sz="1800" kern="1200" dirty="0"/>
            <a:t>库中</a:t>
          </a:r>
        </a:p>
      </dsp:txBody>
      <dsp:txXfrm>
        <a:off x="41626" y="326027"/>
        <a:ext cx="1548508" cy="1218566"/>
      </dsp:txXfrm>
    </dsp:sp>
    <dsp:sp modelId="{602A348F-B408-4F4A-A29C-C49CED030391}">
      <dsp:nvSpPr>
        <dsp:cNvPr id="0" name=""/>
        <dsp:cNvSpPr/>
      </dsp:nvSpPr>
      <dsp:spPr>
        <a:xfrm>
          <a:off x="1790479" y="733893"/>
          <a:ext cx="344358" cy="4028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1790479" y="814460"/>
        <a:ext cx="241051" cy="241700"/>
      </dsp:txXfrm>
    </dsp:sp>
    <dsp:sp modelId="{AA698105-3831-2F40-99E7-8FF592338E03}">
      <dsp:nvSpPr>
        <dsp:cNvPr id="0" name=""/>
        <dsp:cNvSpPr/>
      </dsp:nvSpPr>
      <dsp:spPr>
        <a:xfrm>
          <a:off x="2277778" y="288116"/>
          <a:ext cx="1624330" cy="1294388"/>
        </a:xfrm>
        <a:prstGeom prst="roundRect">
          <a:avLst>
            <a:gd name="adj" fmla="val 10000"/>
          </a:avLst>
        </a:prstGeom>
        <a:solidFill>
          <a:schemeClr val="accent2">
            <a:hueOff val="397245"/>
            <a:satOff val="2304"/>
            <a:lumOff val="2288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数据库交互难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SQL</a:t>
          </a:r>
          <a:r>
            <a:rPr lang="zh-CN" altLang="en-US" sz="1800" kern="1200" dirty="0"/>
            <a:t>不好学</a:t>
          </a:r>
          <a:endParaRPr lang="en-US" altLang="zh-CN" sz="1800" kern="1200" dirty="0"/>
        </a:p>
      </dsp:txBody>
      <dsp:txXfrm>
        <a:off x="2315689" y="326027"/>
        <a:ext cx="1548508" cy="1218566"/>
      </dsp:txXfrm>
    </dsp:sp>
    <dsp:sp modelId="{19F6199B-C858-1740-A6A1-20AE1930D535}">
      <dsp:nvSpPr>
        <dsp:cNvPr id="0" name=""/>
        <dsp:cNvSpPr/>
      </dsp:nvSpPr>
      <dsp:spPr>
        <a:xfrm>
          <a:off x="4064542" y="733893"/>
          <a:ext cx="344358" cy="4028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595867"/>
            <a:satOff val="3457"/>
            <a:lumOff val="3432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4064542" y="814460"/>
        <a:ext cx="241051" cy="241700"/>
      </dsp:txXfrm>
    </dsp:sp>
    <dsp:sp modelId="{2ADB29F6-4CD0-AE4A-97B8-2115395D04B9}">
      <dsp:nvSpPr>
        <dsp:cNvPr id="0" name=""/>
        <dsp:cNvSpPr/>
      </dsp:nvSpPr>
      <dsp:spPr>
        <a:xfrm>
          <a:off x="4551841" y="288116"/>
          <a:ext cx="1624330" cy="1294388"/>
        </a:xfrm>
        <a:prstGeom prst="roundRect">
          <a:avLst>
            <a:gd name="adj" fmla="val 10000"/>
          </a:avLst>
        </a:prstGeom>
        <a:solidFill>
          <a:schemeClr val="accent2">
            <a:hueOff val="794490"/>
            <a:satOff val="4609"/>
            <a:lumOff val="4576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sz="1800" kern="1200" dirty="0"/>
            <a:t>高效且简单的查询工具</a:t>
          </a:r>
          <a:r>
            <a:rPr lang="zh-CN" altLang="en-US" sz="1800" kern="1200" dirty="0"/>
            <a:t>？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Text-to-SQL</a:t>
          </a:r>
          <a:r>
            <a:rPr lang="zh-CN" altLang="en-US" sz="1800" kern="1200" dirty="0"/>
            <a:t>！</a:t>
          </a:r>
        </a:p>
      </dsp:txBody>
      <dsp:txXfrm>
        <a:off x="4589752" y="326027"/>
        <a:ext cx="1548508" cy="1218566"/>
      </dsp:txXfrm>
    </dsp:sp>
    <dsp:sp modelId="{F75CC54B-0129-AF4A-99DE-1FBE04374B74}">
      <dsp:nvSpPr>
        <dsp:cNvPr id="0" name=""/>
        <dsp:cNvSpPr/>
      </dsp:nvSpPr>
      <dsp:spPr>
        <a:xfrm>
          <a:off x="6338605" y="733893"/>
          <a:ext cx="344358" cy="402834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1191735"/>
            <a:satOff val="6913"/>
            <a:lumOff val="686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CN" altLang="en-US" sz="1400" kern="1200"/>
        </a:p>
      </dsp:txBody>
      <dsp:txXfrm>
        <a:off x="6338605" y="814460"/>
        <a:ext cx="241051" cy="241700"/>
      </dsp:txXfrm>
    </dsp:sp>
    <dsp:sp modelId="{1B76147B-588F-6C47-B652-FC12401BEEDE}">
      <dsp:nvSpPr>
        <dsp:cNvPr id="0" name=""/>
        <dsp:cNvSpPr/>
      </dsp:nvSpPr>
      <dsp:spPr>
        <a:xfrm>
          <a:off x="6825904" y="288116"/>
          <a:ext cx="1624330" cy="1294388"/>
        </a:xfrm>
        <a:prstGeom prst="roundRect">
          <a:avLst>
            <a:gd name="adj" fmla="val 10000"/>
          </a:avLst>
        </a:prstGeom>
        <a:solidFill>
          <a:schemeClr val="accent2">
            <a:hueOff val="1191735"/>
            <a:satOff val="6913"/>
            <a:lumOff val="6864"/>
            <a:alphaOff val="0"/>
          </a:schemeClr>
        </a:solidFill>
        <a:ln w="2222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降低使用门槛</a:t>
          </a:r>
          <a:endParaRPr lang="en-US" altLang="zh-CN" sz="1800" kern="1200" dirty="0"/>
        </a:p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提高利用效率</a:t>
          </a:r>
        </a:p>
      </dsp:txBody>
      <dsp:txXfrm>
        <a:off x="6863815" y="326027"/>
        <a:ext cx="1548508" cy="121856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DDAF6B-2484-B247-98D7-CDF735F06E0F}" type="datetimeFigureOut">
              <a:rPr kumimoji="1" lang="zh-CN" altLang="en-US" smtClean="0"/>
              <a:t>2020/4/3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C07EE87-B9A2-DE43-ACC7-3E2606C211E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31978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现在阻碍大数据价值变现的最大难题就是访问数据门槛太高，依赖数据库管理员写复杂的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，而且考虑到中文的表述更加多样，中文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NL2SQL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要比英文难很多。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Tetx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-to-SQL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顾名思义，是将自然语言转为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语句。它可以充当数据库的智能接口，让不熟悉数据库的用户能够快速地找到自己想要的数据。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NLP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技术计算机交互方面的的新兴研究热点，其研究目的是将用户输入的自然语言转为可用的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语句，提高用户查询数据的效率。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059847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利用</a:t>
            </a:r>
            <a:r>
              <a:rPr kumimoji="1" lang="en-US" altLang="zh-CN" dirty="0"/>
              <a:t>SQL</a:t>
            </a:r>
            <a:r>
              <a:rPr kumimoji="1" lang="zh-CN" altLang="en-US" dirty="0"/>
              <a:t>的语法，从序列生成改为树状的结构化生成。这个相当于我们在解码的过程中，在每一步都加入了限制。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66579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歧义性有两种，一种是形式不一样；另一种就是具体属性值没有得到提及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02535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我们基于前人的工作复现了一些模型。包括基于</a:t>
            </a:r>
            <a:r>
              <a:rPr kumimoji="1" lang="en-US" altLang="zh-CN" dirty="0"/>
              <a:t>GNN</a:t>
            </a:r>
            <a:r>
              <a:rPr kumimoji="1" lang="zh-CN" altLang="en-US" dirty="0"/>
              <a:t>或者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进行编码，以及在构建图的阶段，在问题与表格的结构之间，定义更多的的关系来增强表示。</a:t>
            </a:r>
            <a:endParaRPr kumimoji="1" lang="en-US" altLang="zh-CN" dirty="0"/>
          </a:p>
          <a:p>
            <a:r>
              <a:rPr kumimoji="1" lang="zh-CN" altLang="en-US" dirty="0"/>
              <a:t>解码的阶段，我们补充了更多的语法，在</a:t>
            </a:r>
            <a:r>
              <a:rPr kumimoji="1" lang="en-US" altLang="zh-CN" dirty="0"/>
              <a:t>SQL</a:t>
            </a:r>
            <a:r>
              <a:rPr kumimoji="1" lang="zh-CN" altLang="en-US" dirty="0"/>
              <a:t>上的覆盖率达到了</a:t>
            </a:r>
            <a:r>
              <a:rPr kumimoji="1" lang="en-US" altLang="zh-CN" dirty="0"/>
              <a:t>100%</a:t>
            </a:r>
          </a:p>
          <a:p>
            <a:r>
              <a:rPr kumimoji="1" lang="zh-CN" altLang="en-US" dirty="0"/>
              <a:t>但是距离</a:t>
            </a:r>
            <a:r>
              <a:rPr kumimoji="1" lang="en-US" altLang="zh-CN" dirty="0"/>
              <a:t>SOTA</a:t>
            </a:r>
            <a:r>
              <a:rPr kumimoji="1" lang="zh-CN" altLang="en-US" dirty="0"/>
              <a:t>的模型还是有一定的差距，这个主要是因为我们还没有有效地利用到表格中的属性值的信息。这个部分能够很好的增强问题和表格的对齐链接效果</a:t>
            </a:r>
            <a:endParaRPr kumimoji="1" lang="en-US" altLang="zh-CN" dirty="0"/>
          </a:p>
          <a:p>
            <a:r>
              <a:rPr kumimoji="1" lang="zh-CN" altLang="en-US" dirty="0"/>
              <a:t>目前观察到的实验结果是基于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的模型表现的更好，因为</a:t>
            </a:r>
            <a:r>
              <a:rPr kumimoji="1" lang="en-US" altLang="zh-CN" dirty="0"/>
              <a:t>Transformer</a:t>
            </a:r>
            <a:r>
              <a:rPr kumimoji="1" lang="zh-CN" altLang="en-US" dirty="0"/>
              <a:t>将图中结点看作了一个全连接图，而</a:t>
            </a:r>
            <a:r>
              <a:rPr kumimoji="1" lang="en-US" altLang="zh-CN" dirty="0"/>
              <a:t>GNN</a:t>
            </a:r>
            <a:r>
              <a:rPr kumimoji="1" lang="zh-CN" altLang="en-US" dirty="0"/>
              <a:t>的连通图可能丢失了某些边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656279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54787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TableQA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：知识是用表格的形式组织的，商家的产品信息用表格的形式存储，当用户询问关于某个产品的具体属性时，问答模型可以把用户的自然语言转化成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查询语句，直接从数据库里定位答案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dirty="0"/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在学术界，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NL2SQL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技术已经形成了一套模式，上图就是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NL2SQL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经典的三层架构，包括用户交互界面、处理单元、数据库访问。其中处理单元中就用到了很多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NLP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的技术，例如分词、实体识别、知识检索，尤其是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text-to-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技术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53249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早期的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text-to-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研究以英文为主，最近百度、追一科技、西湖大学通过发布数据集以及举办比赛的方式，推动中文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text-to-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任务的发展。我们目前也正在参加百度</a:t>
            </a:r>
            <a:r>
              <a:rPr lang="zh-CN" altLang="en-US" dirty="0"/>
              <a:t>语言与智能技术竞赛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698006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下面给大家一个关于</a:t>
            </a:r>
            <a:r>
              <a:rPr kumimoji="1" lang="en-US" altLang="zh-CN" dirty="0"/>
              <a:t>text-to-</a:t>
            </a:r>
            <a:r>
              <a:rPr kumimoji="1" lang="en-US" altLang="zh-CN" dirty="0" err="1"/>
              <a:t>sql</a:t>
            </a:r>
            <a:r>
              <a:rPr kumimoji="1" lang="zh-CN" altLang="en-US" dirty="0"/>
              <a:t>系统的例子，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用户以文本的形式提出问题：属于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anna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的原创歌曲有多少首？ 经过系统解析之后，最后返回给用户的是一个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语句，或是返回执行结果：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01770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其实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的生成过程看做一个翻译任务，然而直接上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seq-2seq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的模型的话，效果会非常差，因为简单的模型在编码阶段忽略了数据库的结构信息，编码阶段也将本来是树状结构的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语言当成序列结构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在这里，给大家介绍一个基于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seq2seq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实现的基线系统，这个工作来自于一博师兄。整个系统将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text-to-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的生成分解成了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几个子句的识别，包括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SELECT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子句、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WHERE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子句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当然可能还有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group by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等关键字。每个部分又会牵扯很多的细节，比如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table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识别，属性识别，适当的添加索引等等。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1307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在具体的解码阶段，我们将生成四类字符，比如</a:t>
            </a:r>
            <a:r>
              <a:rPr kumimoji="1" lang="en-US" altLang="zh-CN" dirty="0"/>
              <a:t>SQL</a:t>
            </a:r>
            <a:r>
              <a:rPr kumimoji="1" lang="zh-CN" altLang="en-US" dirty="0"/>
              <a:t>关键字，具体的表格名称，具体的属性值比如这个歌手的具体名字，还有就是操作符号的值，比如到底输出多少个结果。这个部分主要是基于</a:t>
            </a:r>
            <a:r>
              <a:rPr kumimoji="1" lang="en-US" altLang="zh-CN" dirty="0"/>
              <a:t>copy</a:t>
            </a:r>
            <a:r>
              <a:rPr kumimoji="1" lang="zh-CN" altLang="en-US" dirty="0"/>
              <a:t>的机制实现的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954295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165541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目前最好的系统在</a:t>
            </a:r>
            <a:r>
              <a:rPr lang="en-US" altLang="zh-CN" dirty="0"/>
              <a:t>Extra</a:t>
            </a:r>
            <a:r>
              <a:rPr lang="zh-CN" altLang="en-US" dirty="0"/>
              <a:t> </a:t>
            </a:r>
            <a:r>
              <a:rPr lang="en-US" altLang="zh-CN" dirty="0"/>
              <a:t>Hard</a:t>
            </a:r>
            <a:r>
              <a:rPr lang="zh-CN" altLang="en-US" dirty="0"/>
              <a:t>难度正确率仅为</a:t>
            </a:r>
            <a:r>
              <a:rPr lang="en-US" altLang="zh-CN" dirty="0"/>
              <a:t>24.8%</a:t>
            </a:r>
          </a:p>
          <a:p>
            <a:r>
              <a:rPr kumimoji="1" lang="zh-CN" altLang="en-US" sz="1200" dirty="0"/>
              <a:t>哈工大的校长最长任职了多久</a:t>
            </a:r>
          </a:p>
          <a:p>
            <a:r>
              <a:rPr kumimoji="1" lang="en-US" altLang="zh-CN" sz="1200" dirty="0"/>
              <a:t>select max ( </a:t>
            </a:r>
            <a:r>
              <a:rPr kumimoji="1" lang="zh-CN" altLang="en-US" sz="1200" dirty="0"/>
              <a:t>卸任年份 </a:t>
            </a:r>
            <a:r>
              <a:rPr kumimoji="1" lang="en-US" altLang="zh-CN" sz="1200" dirty="0"/>
              <a:t>- </a:t>
            </a:r>
            <a:r>
              <a:rPr kumimoji="1" lang="zh-CN" altLang="en-US" sz="1200" dirty="0"/>
              <a:t>任职年份 </a:t>
            </a:r>
            <a:r>
              <a:rPr kumimoji="1" lang="en-US" altLang="zh-CN" sz="1200" dirty="0"/>
              <a:t>) from </a:t>
            </a:r>
            <a:r>
              <a:rPr kumimoji="1" lang="zh-CN" altLang="en-US" sz="1200" dirty="0"/>
              <a:t>历任领导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在实现的过程中，我们也发现了一些具体的问题，例如属性值并没有在问题中得到提及、或者表述不一致等。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0804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主要是在编码阶段解决的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C07EE87-B9A2-DE43-ACC7-3E2606C211EA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89754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89416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11906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56440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14044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97980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109437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05617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55017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3340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726915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8170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207D12C-86EC-D84D-B942-566F962B1BFC}" type="datetimeFigureOut">
              <a:rPr kumimoji="1" lang="zh-CN" altLang="en-US" smtClean="0"/>
              <a:t>2020/4/2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7EA90674-ED70-2F4E-AEA9-3A72B0681D6A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32103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://gw.8wss.com/kbqa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alesforce/WikiSQL" TargetMode="External"/><Relationship Id="rId7" Type="http://schemas.openxmlformats.org/officeDocument/2006/relationships/hyperlink" Target="https://aistudio.baidu.com/aistudio/competition/detail/30?isFromCcf=tru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tianchi.aliyun.com/competition/entrance/231716/information" TargetMode="External"/><Relationship Id="rId5" Type="http://schemas.openxmlformats.org/officeDocument/2006/relationships/hyperlink" Target="https://github.com/luohaha/CSpider" TargetMode="External"/><Relationship Id="rId4" Type="http://schemas.openxmlformats.org/officeDocument/2006/relationships/hyperlink" Target="https://github.com/taoyds/spider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298C03-6915-0944-8744-B8B5C65CF4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Text-to-</a:t>
            </a:r>
            <a:r>
              <a:rPr kumimoji="1" lang="en-US" altLang="zh-CN" dirty="0" err="1"/>
              <a:t>Sql</a:t>
            </a:r>
            <a:r>
              <a:rPr kumimoji="1" lang="zh-CN" altLang="en-US" dirty="0"/>
              <a:t>相关工作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AE39652-D36D-F848-94AA-262ABDCBDD7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/>
              <a:t>LA-Y2-</a:t>
            </a:r>
            <a:r>
              <a:rPr kumimoji="1" lang="zh-CN" altLang="en-US" dirty="0"/>
              <a:t>窦隆绪</a:t>
            </a:r>
          </a:p>
        </p:txBody>
      </p:sp>
    </p:spTree>
    <p:extLst>
      <p:ext uri="{BB962C8B-B14F-4D97-AF65-F5344CB8AC3E}">
        <p14:creationId xmlns:p14="http://schemas.microsoft.com/office/powerpoint/2010/main" val="3959808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DE1B5B-7A3D-4043-BF0F-C5B10ABD27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如何解决跨领域带来的挑战？</a:t>
            </a:r>
            <a:endParaRPr kumimoji="1"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197A66E0-C5D6-E84C-84F8-B3B246593D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895" y="3874257"/>
            <a:ext cx="4765522" cy="2162923"/>
          </a:xfrm>
          <a:prstGeom prst="rect">
            <a:avLst/>
          </a:prstGeom>
        </p:spPr>
      </p:pic>
      <p:sp>
        <p:nvSpPr>
          <p:cNvPr id="6" name="内容占位符 2">
            <a:extLst>
              <a:ext uri="{FF2B5EF4-FFF2-40B4-BE49-F238E27FC236}">
                <a16:creationId xmlns:a16="http://schemas.microsoft.com/office/drawing/2014/main" id="{9D5567B9-7034-DA4B-96D4-E4C013F739C6}"/>
              </a:ext>
            </a:extLst>
          </p:cNvPr>
          <p:cNvSpPr txBox="1">
            <a:spLocks/>
          </p:cNvSpPr>
          <p:nvPr/>
        </p:nvSpPr>
        <p:spPr>
          <a:xfrm>
            <a:off x="378669" y="1124574"/>
            <a:ext cx="5306166" cy="39753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  <a:p>
            <a:r>
              <a:rPr lang="zh-CN" altLang="en-US" dirty="0"/>
              <a:t>更好的建模信息</a:t>
            </a:r>
            <a:endParaRPr lang="en-US" altLang="zh-CN" dirty="0"/>
          </a:p>
          <a:p>
            <a:pPr lvl="1"/>
            <a:r>
              <a:rPr lang="zh-CN" altLang="en-US" dirty="0"/>
              <a:t>数据库存在主外键，本身就存在图关系</a:t>
            </a:r>
            <a:endParaRPr lang="en-US" altLang="zh-CN" dirty="0"/>
          </a:p>
          <a:p>
            <a:pPr lvl="1"/>
            <a:r>
              <a:rPr lang="zh-CN" altLang="en-US" dirty="0"/>
              <a:t>利用</a:t>
            </a:r>
            <a:r>
              <a:rPr lang="en-US" altLang="zh-CN" dirty="0"/>
              <a:t>GNN</a:t>
            </a:r>
            <a:r>
              <a:rPr lang="zh-CN" altLang="en-US" dirty="0"/>
              <a:t>、</a:t>
            </a:r>
            <a:r>
              <a:rPr lang="en-US" altLang="zh-CN" dirty="0"/>
              <a:t>Transformer</a:t>
            </a:r>
            <a:r>
              <a:rPr lang="zh-CN" altLang="en-US" dirty="0"/>
              <a:t>来建模图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324000" lvl="1" indent="0">
              <a:buNone/>
            </a:pPr>
            <a:endParaRPr lang="en-US" altLang="zh-CN" dirty="0"/>
          </a:p>
          <a:p>
            <a:pPr marL="324000" lvl="1" indent="0">
              <a:buNone/>
            </a:pPr>
            <a:endParaRPr lang="en-US" altLang="zh-CN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D3D8675-0B15-8849-9A0D-86B4C10BCE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5184" y="3814408"/>
            <a:ext cx="5908147" cy="2222772"/>
          </a:xfrm>
          <a:prstGeom prst="rect">
            <a:avLst/>
          </a:prstGeom>
        </p:spPr>
      </p:pic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E4B2709B-B427-9A48-97DC-C53C02134C4A}"/>
              </a:ext>
            </a:extLst>
          </p:cNvPr>
          <p:cNvSpPr txBox="1">
            <a:spLocks/>
          </p:cNvSpPr>
          <p:nvPr/>
        </p:nvSpPr>
        <p:spPr>
          <a:xfrm>
            <a:off x="6150732" y="1005115"/>
            <a:ext cx="5306166" cy="39753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zh-CN" dirty="0"/>
          </a:p>
          <a:p>
            <a:r>
              <a:rPr lang="zh-CN" altLang="en-US" dirty="0"/>
              <a:t>利用预训练模型</a:t>
            </a:r>
            <a:endParaRPr lang="en-US" altLang="zh-CN" dirty="0"/>
          </a:p>
          <a:p>
            <a:pPr lvl="1"/>
            <a:r>
              <a:rPr lang="zh-CN" altLang="en-US" dirty="0"/>
              <a:t>消除领域间信息的</a:t>
            </a:r>
            <a:r>
              <a:rPr lang="en-US" altLang="zh-CN" dirty="0"/>
              <a:t>Gap</a:t>
            </a:r>
          </a:p>
          <a:p>
            <a:pPr lvl="1"/>
            <a:endParaRPr lang="en-US" altLang="zh-CN" dirty="0"/>
          </a:p>
          <a:p>
            <a:pPr marL="324000" lvl="1" indent="0">
              <a:buNone/>
            </a:pPr>
            <a:endParaRPr lang="en-US" altLang="zh-CN" dirty="0"/>
          </a:p>
          <a:p>
            <a:pPr marL="324000" lvl="1" indent="0">
              <a:buNone/>
            </a:pPr>
            <a:endParaRPr lang="en-US" altLang="zh-CN" dirty="0"/>
          </a:p>
        </p:txBody>
      </p:sp>
      <p:cxnSp>
        <p:nvCxnSpPr>
          <p:cNvPr id="12" name="直线连接符 11">
            <a:extLst>
              <a:ext uri="{FF2B5EF4-FFF2-40B4-BE49-F238E27FC236}">
                <a16:creationId xmlns:a16="http://schemas.microsoft.com/office/drawing/2014/main" id="{0AF32442-F147-5843-A1CF-FB2453CFD9CA}"/>
              </a:ext>
            </a:extLst>
          </p:cNvPr>
          <p:cNvCxnSpPr/>
          <p:nvPr/>
        </p:nvCxnSpPr>
        <p:spPr>
          <a:xfrm>
            <a:off x="5399314" y="2296886"/>
            <a:ext cx="0" cy="39297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867160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3113DC-21B9-744E-8C93-C4C5A5DEE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如何解决</a:t>
            </a:r>
            <a:r>
              <a:rPr lang="en-US" altLang="zh-CN" dirty="0"/>
              <a:t>SQL</a:t>
            </a:r>
            <a:r>
              <a:rPr lang="zh-CN" altLang="en-US" dirty="0"/>
              <a:t>语句复杂带来的挑战？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FB27B24-94EF-724F-9E58-8D567A23E9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057" y="2420548"/>
            <a:ext cx="4703231" cy="3642795"/>
          </a:xfrm>
          <a:prstGeom prst="rect">
            <a:avLst/>
          </a:prstGeom>
        </p:spPr>
      </p:pic>
      <p:sp>
        <p:nvSpPr>
          <p:cNvPr id="7" name="内容占位符 6">
            <a:extLst>
              <a:ext uri="{FF2B5EF4-FFF2-40B4-BE49-F238E27FC236}">
                <a16:creationId xmlns:a16="http://schemas.microsoft.com/office/drawing/2014/main" id="{B58CEEB9-B52C-A748-B341-8D78BCFF5D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792" y="1937657"/>
            <a:ext cx="5852265" cy="3703428"/>
          </a:xfrm>
        </p:spPr>
        <p:txBody>
          <a:bodyPr/>
          <a:lstStyle/>
          <a:p>
            <a:r>
              <a:rPr lang="zh-CN" altLang="en-US" dirty="0">
                <a:solidFill>
                  <a:schemeClr val="tx1"/>
                </a:solidFill>
              </a:rPr>
              <a:t>基于</a:t>
            </a:r>
            <a:r>
              <a:rPr lang="en-US" altLang="zh-CN" dirty="0">
                <a:solidFill>
                  <a:schemeClr val="tx1"/>
                </a:solidFill>
              </a:rPr>
              <a:t>SQL</a:t>
            </a:r>
            <a:r>
              <a:rPr lang="zh-CN" altLang="en-US" dirty="0">
                <a:solidFill>
                  <a:schemeClr val="tx1"/>
                </a:solidFill>
              </a:rPr>
              <a:t>语法的解码</a:t>
            </a:r>
            <a:r>
              <a:rPr lang="zh-CN" altLang="en-US" dirty="0"/>
              <a:t>能够有效的提高</a:t>
            </a:r>
            <a:r>
              <a:rPr lang="en-US" altLang="zh-CN" dirty="0"/>
              <a:t>SQL</a:t>
            </a:r>
            <a:r>
              <a:rPr lang="zh-CN" altLang="en-US" dirty="0"/>
              <a:t>正确性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但是！非常依赖于预先定义的</a:t>
            </a:r>
            <a:r>
              <a:rPr lang="en-US" altLang="zh-CN" dirty="0"/>
              <a:t>SQL</a:t>
            </a:r>
            <a:r>
              <a:rPr lang="zh-CN" altLang="en-US" dirty="0"/>
              <a:t>语法</a:t>
            </a:r>
            <a:endParaRPr lang="en-US" altLang="zh-CN" dirty="0"/>
          </a:p>
          <a:p>
            <a:pPr lvl="1"/>
            <a:r>
              <a:rPr lang="en-US" altLang="zh-CN" dirty="0"/>
              <a:t>SQL</a:t>
            </a:r>
            <a:r>
              <a:rPr lang="zh-CN" altLang="en-US" dirty="0"/>
              <a:t>语法信息需要不断进行补充</a:t>
            </a:r>
            <a:endParaRPr lang="en-US" altLang="zh-CN" dirty="0"/>
          </a:p>
          <a:p>
            <a:pPr lvl="1"/>
            <a:r>
              <a:rPr lang="en-US" altLang="zh-CN" dirty="0"/>
              <a:t>Spider</a:t>
            </a:r>
            <a:r>
              <a:rPr lang="zh-CN" altLang="en-US" dirty="0"/>
              <a:t>数据集上最好的模型的</a:t>
            </a:r>
            <a:r>
              <a:rPr lang="en-US" altLang="zh-CN" dirty="0"/>
              <a:t>Grammar</a:t>
            </a:r>
            <a:r>
              <a:rPr lang="zh-CN" altLang="en-US" dirty="0"/>
              <a:t>只能覆盖</a:t>
            </a:r>
            <a:r>
              <a:rPr lang="en-US" altLang="zh-CN" dirty="0"/>
              <a:t>98.6%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564636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D16709-213B-C84E-8EE4-9DEECE32A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槽值的歧义性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F2745E44-5017-694A-ADA4-A22792BA3E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0535" y="2469686"/>
            <a:ext cx="4750503" cy="2406712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8147A11A-8C49-C04B-95F1-5A59246011D0}"/>
              </a:ext>
            </a:extLst>
          </p:cNvPr>
          <p:cNvSpPr/>
          <p:nvPr/>
        </p:nvSpPr>
        <p:spPr>
          <a:xfrm>
            <a:off x="403062" y="5555679"/>
            <a:ext cx="591094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dirty="0"/>
              <a:t>开始事件在</a:t>
            </a:r>
            <a:r>
              <a:rPr lang="zh-CN" altLang="zh-CN" dirty="0">
                <a:solidFill>
                  <a:srgbClr val="FF0000"/>
                </a:solidFill>
              </a:rPr>
              <a:t>上午九点</a:t>
            </a:r>
            <a:r>
              <a:rPr lang="zh-CN" altLang="zh-CN" dirty="0"/>
              <a:t>及之前时，峰会嘉宾最少的论坛</a:t>
            </a:r>
            <a:endParaRPr lang="en-US" altLang="zh-CN" dirty="0"/>
          </a:p>
          <a:p>
            <a:r>
              <a:rPr lang="en-US" altLang="zh-CN" dirty="0"/>
              <a:t>select </a:t>
            </a:r>
            <a:r>
              <a:rPr lang="zh-CN" altLang="en-US" dirty="0"/>
              <a:t>论坛 </a:t>
            </a:r>
            <a:r>
              <a:rPr lang="en-US" altLang="zh-CN" dirty="0"/>
              <a:t>from </a:t>
            </a:r>
            <a:r>
              <a:rPr lang="zh-CN" altLang="en-US" dirty="0"/>
              <a:t>峰会嘉宾 </a:t>
            </a:r>
            <a:r>
              <a:rPr lang="en-US" altLang="zh-CN" dirty="0"/>
              <a:t>where </a:t>
            </a:r>
            <a:r>
              <a:rPr lang="zh-CN" altLang="en-US" dirty="0"/>
              <a:t>开始时间 </a:t>
            </a:r>
            <a:r>
              <a:rPr lang="en-US" altLang="zh-CN" dirty="0"/>
              <a:t>&lt;= </a:t>
            </a:r>
            <a:r>
              <a:rPr lang="en-US" altLang="zh-CN" dirty="0">
                <a:solidFill>
                  <a:srgbClr val="FF0000"/>
                </a:solidFill>
              </a:rPr>
              <a:t>09:00:00 </a:t>
            </a:r>
            <a:r>
              <a:rPr lang="en-US" altLang="zh-CN" dirty="0"/>
              <a:t>group by </a:t>
            </a:r>
            <a:r>
              <a:rPr lang="zh-CN" altLang="en-US" dirty="0"/>
              <a:t>论坛 </a:t>
            </a:r>
            <a:r>
              <a:rPr lang="en-US" altLang="zh-CN" dirty="0"/>
              <a:t>order by count ( * ) </a:t>
            </a:r>
            <a:r>
              <a:rPr lang="en-US" altLang="zh-CN" dirty="0" err="1"/>
              <a:t>asc</a:t>
            </a:r>
            <a:r>
              <a:rPr lang="en-US" altLang="zh-CN" dirty="0"/>
              <a:t> limit 1</a:t>
            </a:r>
          </a:p>
          <a:p>
            <a:endParaRPr lang="zh-CN" altLang="zh-CN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43AA636-4227-504D-9B50-D378A7C54F16}"/>
              </a:ext>
            </a:extLst>
          </p:cNvPr>
          <p:cNvSpPr/>
          <p:nvPr/>
        </p:nvSpPr>
        <p:spPr>
          <a:xfrm>
            <a:off x="6096000" y="5440124"/>
            <a:ext cx="6096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dirty="0"/>
              <a:t>What are the names and trade names of the </a:t>
            </a:r>
            <a:r>
              <a:rPr lang="en-US" altLang="zh-CN" dirty="0" err="1"/>
              <a:t>medcines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that are FDA approved</a:t>
            </a:r>
            <a:r>
              <a:rPr lang="en-US" altLang="zh-CN" dirty="0"/>
              <a:t>?</a:t>
            </a:r>
          </a:p>
          <a:p>
            <a:r>
              <a:rPr lang="en-US" altLang="zh-CN" dirty="0"/>
              <a:t>SELECT name ,  </a:t>
            </a:r>
            <a:r>
              <a:rPr lang="en-US" altLang="zh-CN" dirty="0" err="1"/>
              <a:t>trade_name</a:t>
            </a:r>
            <a:r>
              <a:rPr lang="en-US" altLang="zh-CN" dirty="0"/>
              <a:t> FROM medicine WHERE </a:t>
            </a:r>
            <a:r>
              <a:rPr lang="en-US" altLang="zh-CN" dirty="0" err="1">
                <a:solidFill>
                  <a:srgbClr val="FF0000"/>
                </a:solidFill>
              </a:rPr>
              <a:t>FDA_approved</a:t>
            </a:r>
            <a:r>
              <a:rPr lang="en-US" altLang="zh-CN" dirty="0">
                <a:solidFill>
                  <a:srgbClr val="FF0000"/>
                </a:solidFill>
              </a:rPr>
              <a:t>  =  'Yes'</a:t>
            </a:r>
            <a:endParaRPr lang="zh-CN" altLang="en-US" dirty="0">
              <a:solidFill>
                <a:srgbClr val="FF0000"/>
              </a:solidFill>
            </a:endParaRPr>
          </a:p>
        </p:txBody>
      </p:sp>
      <p:cxnSp>
        <p:nvCxnSpPr>
          <p:cNvPr id="8" name="直线连接符 7">
            <a:extLst>
              <a:ext uri="{FF2B5EF4-FFF2-40B4-BE49-F238E27FC236}">
                <a16:creationId xmlns:a16="http://schemas.microsoft.com/office/drawing/2014/main" id="{DF246350-2679-F445-A631-BA2D800E5098}"/>
              </a:ext>
            </a:extLst>
          </p:cNvPr>
          <p:cNvCxnSpPr/>
          <p:nvPr/>
        </p:nvCxnSpPr>
        <p:spPr>
          <a:xfrm>
            <a:off x="5981205" y="2261260"/>
            <a:ext cx="0" cy="392974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图片 8">
            <a:extLst>
              <a:ext uri="{FF2B5EF4-FFF2-40B4-BE49-F238E27FC236}">
                <a16:creationId xmlns:a16="http://schemas.microsoft.com/office/drawing/2014/main" id="{9F4F8F58-0F5F-2B4B-B191-F9FD4AC5A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37202" y="2352490"/>
            <a:ext cx="3746500" cy="245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7510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C1418D-32A4-8645-95B1-C629CF72D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模型效果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78E6B32F-B197-734B-BBD8-D99B56815AA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32510220"/>
              </p:ext>
            </p:extLst>
          </p:nvPr>
        </p:nvGraphicFramePr>
        <p:xfrm>
          <a:off x="581193" y="2137002"/>
          <a:ext cx="6962608" cy="3588120"/>
        </p:xfrm>
        <a:graphic>
          <a:graphicData uri="http://schemas.openxmlformats.org/drawingml/2006/table">
            <a:tbl>
              <a:tblPr/>
              <a:tblGrid>
                <a:gridCol w="2402432">
                  <a:extLst>
                    <a:ext uri="{9D8B030D-6E8A-4147-A177-3AD203B41FA5}">
                      <a16:colId xmlns:a16="http://schemas.microsoft.com/office/drawing/2014/main" val="1754472672"/>
                    </a:ext>
                  </a:extLst>
                </a:gridCol>
                <a:gridCol w="2056930">
                  <a:extLst>
                    <a:ext uri="{9D8B030D-6E8A-4147-A177-3AD203B41FA5}">
                      <a16:colId xmlns:a16="http://schemas.microsoft.com/office/drawing/2014/main" val="982159613"/>
                    </a:ext>
                  </a:extLst>
                </a:gridCol>
                <a:gridCol w="2503246">
                  <a:extLst>
                    <a:ext uri="{9D8B030D-6E8A-4147-A177-3AD203B41FA5}">
                      <a16:colId xmlns:a16="http://schemas.microsoft.com/office/drawing/2014/main" val="215126147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000" dirty="0">
                          <a:effectLst/>
                          <a:ea typeface="Calibri" panose="020F0502020204030204" pitchFamily="34" charset="0"/>
                        </a:rPr>
                        <a:t>Model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000" dirty="0">
                          <a:effectLst/>
                          <a:ea typeface="Calibri" panose="020F0502020204030204" pitchFamily="34" charset="0"/>
                        </a:rPr>
                        <a:t>改进</a:t>
                      </a:r>
                      <a:r>
                        <a:rPr lang="en-US" altLang="zh-CN" sz="2000" dirty="0">
                          <a:effectLst/>
                          <a:ea typeface="Calibri" panose="020F0502020204030204" pitchFamily="34" charset="0"/>
                        </a:rPr>
                        <a:t>grammar</a:t>
                      </a:r>
                      <a:r>
                        <a:rPr lang="zh-CN" altLang="en-US" sz="2000" dirty="0">
                          <a:effectLst/>
                          <a:ea typeface="Calibri" panose="020F0502020204030204" pitchFamily="34" charset="0"/>
                        </a:rPr>
                        <a:t>前</a:t>
                      </a:r>
                      <a:endParaRPr lang="zh-CN" sz="2000" dirty="0">
                        <a:effectLst/>
                        <a:ea typeface="Calibri" panose="020F0502020204030204" pitchFamily="34" charset="0"/>
                      </a:endParaRP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2000" dirty="0">
                          <a:effectLst/>
                          <a:ea typeface="Calibri" panose="020F0502020204030204" pitchFamily="34" charset="0"/>
                        </a:rPr>
                        <a:t>改进</a:t>
                      </a:r>
                      <a:r>
                        <a:rPr lang="en-US" altLang="zh-CN" sz="2000" dirty="0">
                          <a:effectLst/>
                          <a:ea typeface="Calibri" panose="020F0502020204030204" pitchFamily="34" charset="0"/>
                        </a:rPr>
                        <a:t>grammar</a:t>
                      </a:r>
                      <a:r>
                        <a:rPr lang="zh-CN" altLang="en-US" sz="2000" dirty="0">
                          <a:effectLst/>
                          <a:ea typeface="Calibri" panose="020F0502020204030204" pitchFamily="34" charset="0"/>
                        </a:rPr>
                        <a:t>后</a:t>
                      </a:r>
                      <a:endParaRPr lang="zh-CN" altLang="zh-CN" sz="2000" dirty="0">
                        <a:effectLst/>
                        <a:ea typeface="Calibri" panose="020F0502020204030204" pitchFamily="34" charset="0"/>
                      </a:endParaRP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75049292"/>
                  </a:ext>
                </a:extLst>
              </a:tr>
              <a:tr h="24878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  <a:ea typeface="Calibri" panose="020F0502020204030204" pitchFamily="34" charset="0"/>
                        </a:rPr>
                        <a:t>RATSQL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chemeClr val="tx1"/>
                          </a:solidFill>
                          <a:effectLst/>
                          <a:ea typeface="Calibri" panose="020F0502020204030204" pitchFamily="34" charset="0"/>
                        </a:rPr>
                        <a:t>60.6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zh-CN" sz="2000" dirty="0">
                        <a:solidFill>
                          <a:srgbClr val="00B050"/>
                        </a:solidFill>
                        <a:effectLst/>
                        <a:ea typeface="Calibri" panose="020F0502020204030204" pitchFamily="34" charset="0"/>
                      </a:endParaRP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8966700"/>
                  </a:ext>
                </a:extLst>
              </a:tr>
              <a:tr h="24878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B050"/>
                          </a:solidFill>
                          <a:effectLst/>
                          <a:ea typeface="Calibri" panose="020F0502020204030204" pitchFamily="34" charset="0"/>
                        </a:rPr>
                        <a:t>GNN baseline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B050"/>
                          </a:solidFill>
                          <a:effectLst/>
                          <a:ea typeface="Calibri" panose="020F0502020204030204" pitchFamily="34" charset="0"/>
                        </a:rPr>
                        <a:t>40.7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dirty="0">
                          <a:solidFill>
                            <a:srgbClr val="00B050"/>
                          </a:solidFill>
                          <a:effectLst/>
                          <a:ea typeface="Calibri" panose="020F0502020204030204" pitchFamily="34" charset="0"/>
                        </a:rPr>
                        <a:t>40.9</a:t>
                      </a:r>
                      <a:endParaRPr lang="zh-CN" sz="2000" dirty="0">
                        <a:solidFill>
                          <a:srgbClr val="00B050"/>
                        </a:solidFill>
                        <a:effectLst/>
                        <a:ea typeface="Calibri" panose="020F0502020204030204" pitchFamily="34" charset="0"/>
                      </a:endParaRP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98841592"/>
                  </a:ext>
                </a:extLst>
              </a:tr>
              <a:tr h="24878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B050"/>
                          </a:solidFill>
                          <a:effectLst/>
                          <a:ea typeface="Calibri" panose="020F0502020204030204" pitchFamily="34" charset="0"/>
                        </a:rPr>
                        <a:t>+BERT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B050"/>
                          </a:solidFill>
                          <a:effectLst/>
                          <a:ea typeface="Calibri" panose="020F0502020204030204" pitchFamily="34" charset="0"/>
                        </a:rPr>
                        <a:t>51.3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dirty="0">
                          <a:solidFill>
                            <a:srgbClr val="00B050"/>
                          </a:solidFill>
                          <a:effectLst/>
                          <a:ea typeface="Calibri" panose="020F0502020204030204" pitchFamily="34" charset="0"/>
                        </a:rPr>
                        <a:t>51.5</a:t>
                      </a:r>
                      <a:endParaRPr lang="zh-CN" sz="2000" dirty="0">
                        <a:solidFill>
                          <a:srgbClr val="00B050"/>
                        </a:solidFill>
                        <a:effectLst/>
                        <a:ea typeface="Calibri" panose="020F0502020204030204" pitchFamily="34" charset="0"/>
                      </a:endParaRP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315003"/>
                  </a:ext>
                </a:extLst>
              </a:tr>
              <a:tr h="24878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B050"/>
                          </a:solidFill>
                          <a:effectLst/>
                          <a:ea typeface="Calibri" panose="020F0502020204030204" pitchFamily="34" charset="0"/>
                        </a:rPr>
                        <a:t>+BERT + Relation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00B050"/>
                          </a:solidFill>
                          <a:effectLst/>
                          <a:ea typeface="Calibri" panose="020F0502020204030204" pitchFamily="34" charset="0"/>
                        </a:rPr>
                        <a:t>51.4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dirty="0">
                          <a:solidFill>
                            <a:srgbClr val="00B050"/>
                          </a:solidFill>
                          <a:effectLst/>
                          <a:ea typeface="Calibri" panose="020F0502020204030204" pitchFamily="34" charset="0"/>
                        </a:rPr>
                        <a:t>51.6</a:t>
                      </a:r>
                      <a:endParaRPr lang="zh-CN" sz="2000" dirty="0">
                        <a:solidFill>
                          <a:srgbClr val="00B050"/>
                        </a:solidFill>
                        <a:effectLst/>
                        <a:ea typeface="Calibri" panose="020F0502020204030204" pitchFamily="34" charset="0"/>
                      </a:endParaRP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43141400"/>
                  </a:ext>
                </a:extLst>
              </a:tr>
              <a:tr h="24878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Transformer baseline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49.1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50.2</a:t>
                      </a:r>
                      <a:endParaRPr lang="zh-CN" sz="2000" dirty="0">
                        <a:solidFill>
                          <a:srgbClr val="FF0000"/>
                        </a:solidFill>
                        <a:effectLst/>
                        <a:ea typeface="Calibri" panose="020F0502020204030204" pitchFamily="34" charset="0"/>
                      </a:endParaRP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13728880"/>
                  </a:ext>
                </a:extLst>
              </a:tr>
              <a:tr h="24878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+ BERT 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52.7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54.1</a:t>
                      </a:r>
                      <a:endParaRPr lang="zh-CN" sz="2000" dirty="0">
                        <a:solidFill>
                          <a:srgbClr val="FF0000"/>
                        </a:solidFill>
                        <a:effectLst/>
                        <a:ea typeface="Calibri" panose="020F0502020204030204" pitchFamily="34" charset="0"/>
                      </a:endParaRP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57889877"/>
                  </a:ext>
                </a:extLst>
              </a:tr>
              <a:tr h="24878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+ Relation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57.8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58.7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  <a:ea typeface="Calibri" panose="020F0502020204030204" pitchFamily="34" charset="0"/>
                      </a:endParaRP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0301580"/>
                  </a:ext>
                </a:extLst>
              </a:tr>
              <a:tr h="248782"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+ BERT + Relation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59.4</a:t>
                      </a: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2000" dirty="0">
                          <a:solidFill>
                            <a:srgbClr val="FF0000"/>
                          </a:solidFill>
                          <a:effectLst/>
                          <a:ea typeface="Calibri" panose="020F0502020204030204" pitchFamily="34" charset="0"/>
                        </a:rPr>
                        <a:t>60.1</a:t>
                      </a:r>
                      <a:endParaRPr lang="en-US" sz="2000" dirty="0">
                        <a:solidFill>
                          <a:srgbClr val="FF0000"/>
                        </a:solidFill>
                        <a:effectLst/>
                        <a:ea typeface="Calibri" panose="020F0502020204030204" pitchFamily="34" charset="0"/>
                      </a:endParaRPr>
                    </a:p>
                  </a:txBody>
                  <a:tcPr marL="46940" marR="46940" marT="46940" marB="46940">
                    <a:lnL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3A3A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7767048"/>
                  </a:ext>
                </a:extLst>
              </a:tr>
            </a:tbl>
          </a:graphicData>
        </a:graphic>
      </p:graphicFrame>
      <p:sp>
        <p:nvSpPr>
          <p:cNvPr id="6" name="文本框 5">
            <a:extLst>
              <a:ext uri="{FF2B5EF4-FFF2-40B4-BE49-F238E27FC236}">
                <a16:creationId xmlns:a16="http://schemas.microsoft.com/office/drawing/2014/main" id="{629E8A8E-E25F-A649-B795-9586A16944E5}"/>
              </a:ext>
            </a:extLst>
          </p:cNvPr>
          <p:cNvSpPr txBox="1"/>
          <p:nvPr/>
        </p:nvSpPr>
        <p:spPr>
          <a:xfrm>
            <a:off x="581192" y="5786512"/>
            <a:ext cx="77059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Relation</a:t>
            </a:r>
            <a:r>
              <a:rPr kumimoji="1" lang="zh-CN" altLang="en-US" dirty="0"/>
              <a:t>指在建模图结构的过程中除了主外键关系外，又补充了</a:t>
            </a:r>
            <a:r>
              <a:rPr kumimoji="1" lang="en-US" altLang="zh-CN" dirty="0"/>
              <a:t>30</a:t>
            </a:r>
            <a:r>
              <a:rPr kumimoji="1" lang="zh-CN" altLang="en-US" dirty="0"/>
              <a:t>种关系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Transformer</a:t>
            </a:r>
            <a:r>
              <a:rPr kumimoji="1" lang="zh-CN" altLang="en-US" dirty="0"/>
              <a:t>：全连接图；</a:t>
            </a:r>
            <a:r>
              <a:rPr kumimoji="1" lang="en-US" altLang="zh-CN" dirty="0"/>
              <a:t>GNN</a:t>
            </a:r>
            <a:r>
              <a:rPr kumimoji="1" lang="zh-CN" altLang="en-US" dirty="0"/>
              <a:t>：通过预定义的边构成了连通图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05291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B739E1-D58F-BE49-A5A0-DDA2ECE6E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未来工作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4851B2A-8181-5542-A24A-BF5FF62831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参加百度</a:t>
            </a:r>
            <a:r>
              <a:rPr kumimoji="1" lang="en-US" altLang="zh-CN" dirty="0" err="1"/>
              <a:t>DuSQL</a:t>
            </a:r>
            <a:r>
              <a:rPr kumimoji="1" lang="zh-CN" altLang="en-US" dirty="0"/>
              <a:t>评测 （</a:t>
            </a:r>
            <a:r>
              <a:rPr kumimoji="1" lang="en-US" altLang="zh-CN" dirty="0"/>
              <a:t>4</a:t>
            </a:r>
            <a:r>
              <a:rPr kumimoji="1" lang="zh-CN" altLang="en-US" dirty="0"/>
              <a:t>月</a:t>
            </a:r>
            <a:r>
              <a:rPr kumimoji="1" lang="en-US" altLang="zh-CN" dirty="0"/>
              <a:t>1</a:t>
            </a:r>
            <a:r>
              <a:rPr kumimoji="1" lang="zh-CN" altLang="en-US" dirty="0"/>
              <a:t>号</a:t>
            </a:r>
            <a:r>
              <a:rPr kumimoji="1" lang="en-US" altLang="zh-CN" dirty="0"/>
              <a:t>-5</a:t>
            </a:r>
            <a:r>
              <a:rPr kumimoji="1" lang="zh-CN" altLang="en-US" dirty="0"/>
              <a:t>月</a:t>
            </a:r>
            <a:r>
              <a:rPr kumimoji="1" lang="en-US" altLang="zh-CN" dirty="0"/>
              <a:t>20</a:t>
            </a:r>
            <a:r>
              <a:rPr kumimoji="1" lang="zh-CN" altLang="en-US" dirty="0"/>
              <a:t>号），目前最大规模且最复杂的中文</a:t>
            </a:r>
            <a:r>
              <a:rPr kumimoji="1" lang="en-US" altLang="zh-CN" dirty="0"/>
              <a:t>Text-to-SQL</a:t>
            </a:r>
            <a:r>
              <a:rPr kumimoji="1" lang="zh-CN" altLang="en-US" dirty="0"/>
              <a:t>数据集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模型改进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利用语义依存图提供更好的编码 ，或者利用图中结点间的距离进行限制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尝试结合</a:t>
            </a:r>
            <a:r>
              <a:rPr kumimoji="1" lang="en-US" altLang="zh-CN" dirty="0"/>
              <a:t>SQL-to-Text</a:t>
            </a:r>
            <a:r>
              <a:rPr kumimoji="1" lang="zh-CN" altLang="en-US" dirty="0"/>
              <a:t>模型以及</a:t>
            </a:r>
            <a:r>
              <a:rPr kumimoji="1" lang="en-US" altLang="zh-CN" dirty="0"/>
              <a:t>Back</a:t>
            </a:r>
            <a:r>
              <a:rPr kumimoji="1" lang="zh-CN" altLang="en-US" dirty="0"/>
              <a:t> </a:t>
            </a:r>
            <a:r>
              <a:rPr kumimoji="1" lang="en-US" altLang="zh-CN" dirty="0"/>
              <a:t>Translation</a:t>
            </a:r>
            <a:r>
              <a:rPr kumimoji="1" lang="zh-CN" altLang="en-US" dirty="0"/>
              <a:t>方法提高</a:t>
            </a:r>
            <a:r>
              <a:rPr kumimoji="1" lang="en-US" altLang="zh-CN" dirty="0"/>
              <a:t>Text-to-SQL</a:t>
            </a:r>
            <a:r>
              <a:rPr kumimoji="1" lang="zh-CN" altLang="en-US" dirty="0"/>
              <a:t>模型的效果</a:t>
            </a:r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99FDDDC-E5DF-2E48-AD55-3E2D5CAA96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28721" y="3540934"/>
            <a:ext cx="3963279" cy="26828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02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6A6304-07A6-3B44-86B8-28DD633958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校庆</a:t>
            </a:r>
            <a:r>
              <a:rPr kumimoji="1" lang="en-US" altLang="zh-CN" dirty="0"/>
              <a:t>TBQA</a:t>
            </a:r>
            <a:r>
              <a:rPr kumimoji="1" lang="zh-CN" altLang="en-US" dirty="0"/>
              <a:t>系统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839158-28DB-A14B-B4DE-52B180E9A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74829" cy="4351338"/>
          </a:xfrm>
        </p:spPr>
        <p:txBody>
          <a:bodyPr/>
          <a:lstStyle/>
          <a:p>
            <a:r>
              <a:rPr kumimoji="1" lang="zh-CN" altLang="en-US" dirty="0"/>
              <a:t>输入：问题</a:t>
            </a:r>
            <a:endParaRPr kumimoji="1" lang="en-US" altLang="zh-CN" dirty="0"/>
          </a:p>
          <a:p>
            <a:r>
              <a:rPr kumimoji="1" lang="zh-CN" altLang="en-US" dirty="0"/>
              <a:t>输出：</a:t>
            </a:r>
            <a:r>
              <a:rPr kumimoji="1" lang="en-US" altLang="zh-CN" dirty="0"/>
              <a:t>SQL</a:t>
            </a:r>
            <a:r>
              <a:rPr kumimoji="1" lang="zh-CN" altLang="en-US" dirty="0"/>
              <a:t>查询语句</a:t>
            </a:r>
            <a:endParaRPr kumimoji="1" lang="en-US" altLang="zh-CN" dirty="0"/>
          </a:p>
          <a:p>
            <a:r>
              <a:rPr kumimoji="1" lang="zh-CN" altLang="en-US" dirty="0"/>
              <a:t>返回：表格查询结果</a:t>
            </a:r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5F2E0C9-CAFE-9D46-8C36-90458731B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8220" y="2062552"/>
            <a:ext cx="5514808" cy="3877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18360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C317E1E-D06C-7745-970A-FE65DE438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团队分工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03F612-5E93-5143-8355-C8D9121C89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dirty="0"/>
              <a:t>窦隆绪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结合</a:t>
            </a:r>
            <a:r>
              <a:rPr kumimoji="1" lang="en-US" altLang="zh-CN" dirty="0" err="1"/>
              <a:t>DuSQL</a:t>
            </a:r>
            <a:r>
              <a:rPr kumimoji="1" lang="zh-CN" altLang="en-US" dirty="0"/>
              <a:t>数据库，改进模型的槽值预测部分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潘名扬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完成系统</a:t>
            </a:r>
            <a:r>
              <a:rPr kumimoji="1" lang="en-US" altLang="zh-CN" dirty="0"/>
              <a:t>ensemble</a:t>
            </a:r>
            <a:r>
              <a:rPr kumimoji="1" lang="zh-CN" altLang="en-US" dirty="0"/>
              <a:t>部分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乔振浩</a:t>
            </a:r>
            <a:endParaRPr kumimoji="1" lang="en-US" altLang="zh-CN" dirty="0"/>
          </a:p>
          <a:p>
            <a:pPr lvl="1"/>
            <a:r>
              <a:rPr kumimoji="1" lang="en-US" altLang="zh-CN" dirty="0" err="1"/>
              <a:t>TableQA</a:t>
            </a:r>
            <a:r>
              <a:rPr kumimoji="1" lang="zh-CN" altLang="en-US" dirty="0"/>
              <a:t>系统增加数据库检测模块、提高系统反应速度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探索数据增强技术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4323651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34725D-C8D9-5641-A64C-F90C230BC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数据集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A07DA76-AB3F-9145-8B5B-E835372E9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数据对</a:t>
            </a:r>
            <a:r>
              <a:rPr lang="zh-CN" altLang="zh-CN" dirty="0"/>
              <a:t>：</a:t>
            </a:r>
            <a:r>
              <a:rPr lang="en-US" altLang="zh-CN" dirty="0"/>
              <a:t>218</a:t>
            </a:r>
            <a:r>
              <a:rPr lang="zh-CN" altLang="en-US" dirty="0"/>
              <a:t>个</a:t>
            </a:r>
            <a:endParaRPr lang="zh-CN" altLang="zh-CN" dirty="0"/>
          </a:p>
          <a:p>
            <a:r>
              <a:rPr lang="zh-CN" altLang="zh-CN" dirty="0"/>
              <a:t>表格：</a:t>
            </a:r>
            <a:r>
              <a:rPr lang="en-US" altLang="zh-CN" dirty="0"/>
              <a:t>19</a:t>
            </a:r>
            <a:r>
              <a:rPr lang="zh-CN" altLang="en-US" dirty="0"/>
              <a:t>个</a:t>
            </a:r>
            <a:endParaRPr lang="en-US" altLang="zh-CN" dirty="0"/>
          </a:p>
          <a:p>
            <a:r>
              <a:rPr lang="zh-CN" altLang="en-US" dirty="0"/>
              <a:t>来源：哈工大官网、百度百科</a:t>
            </a:r>
            <a:endParaRPr lang="en-US" altLang="zh-CN" dirty="0"/>
          </a:p>
          <a:p>
            <a:r>
              <a:rPr lang="zh-CN" altLang="en-US" dirty="0"/>
              <a:t>标注：</a:t>
            </a:r>
            <a:r>
              <a:rPr lang="en-US" altLang="zh-CN" dirty="0"/>
              <a:t>LA</a:t>
            </a:r>
            <a:r>
              <a:rPr lang="zh-CN" altLang="en-US" dirty="0"/>
              <a:t>组</a:t>
            </a:r>
            <a:r>
              <a:rPr lang="en-US" altLang="zh-CN" dirty="0"/>
              <a:t>20</a:t>
            </a:r>
            <a:r>
              <a:rPr lang="zh-CN" altLang="en-US" dirty="0"/>
              <a:t>余名同学提供了问题</a:t>
            </a:r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417162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24AC81-3320-A448-9973-032CF28916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示例标注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110DEA-19A0-A949-BD9B-FA8D2ED39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4786361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直接可以用的</a:t>
            </a:r>
            <a:endParaRPr kumimoji="1" lang="en-US" altLang="zh-CN" dirty="0"/>
          </a:p>
          <a:p>
            <a:r>
              <a:rPr kumimoji="1" lang="zh-CN" altLang="en-US" dirty="0"/>
              <a:t>现任领导中有几个人是来自材料学院的？</a:t>
            </a:r>
            <a:endParaRPr kumimoji="1" lang="en-US" altLang="zh-CN" dirty="0"/>
          </a:p>
          <a:p>
            <a:r>
              <a:rPr kumimoji="1" lang="zh-CN" altLang="en-US" dirty="0"/>
              <a:t>生命科学学院下面有几个专业呢？</a:t>
            </a:r>
            <a:endParaRPr kumimoji="1" lang="en-US" altLang="zh-CN" dirty="0"/>
          </a:p>
          <a:p>
            <a:r>
              <a:rPr kumimoji="1" lang="zh-CN" altLang="en-US" dirty="0"/>
              <a:t>哈工大培养出的知名企业家都有谁？</a:t>
            </a:r>
            <a:endParaRPr kumimoji="1" lang="en-US" altLang="zh-CN" dirty="0"/>
          </a:p>
          <a:p>
            <a:r>
              <a:rPr kumimoji="1" lang="zh-CN" altLang="en-US" dirty="0"/>
              <a:t>工大</a:t>
            </a:r>
            <a:r>
              <a:rPr lang="zh-CN" altLang="en-US" dirty="0"/>
              <a:t>一共有多少长江学者和两院院士</a:t>
            </a:r>
            <a:r>
              <a:rPr kumimoji="1" lang="zh-CN" altLang="en-US" dirty="0"/>
              <a:t>？</a:t>
            </a:r>
            <a:endParaRPr kumimoji="1" lang="en-US" altLang="zh-CN" dirty="0"/>
          </a:p>
          <a:p>
            <a:r>
              <a:rPr kumimoji="1" lang="zh-CN" altLang="en-US" dirty="0"/>
              <a:t>哈工大有几个外籍的国家杰青获得者？</a:t>
            </a:r>
            <a:endParaRPr kumimoji="1" lang="en-US" altLang="zh-CN" dirty="0"/>
          </a:p>
          <a:p>
            <a:r>
              <a:rPr kumimoji="1" lang="zh-CN" altLang="en-US" dirty="0"/>
              <a:t>李昌曾经在哈工大担任什么职位？</a:t>
            </a:r>
            <a:endParaRPr kumimoji="1" lang="en-US" altLang="zh-CN" dirty="0"/>
          </a:p>
          <a:p>
            <a:r>
              <a:rPr kumimoji="1" lang="zh-CN" altLang="en-US" dirty="0"/>
              <a:t>部队里有哪些哈工大人？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endParaRPr lang="en-US" altLang="zh-CN" dirty="0"/>
          </a:p>
          <a:p>
            <a:endParaRPr kumimoji="1" lang="zh-CN" altLang="en-US" dirty="0"/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EE439DD6-1CD1-EC4C-BACD-887FD48DDD0D}"/>
              </a:ext>
            </a:extLst>
          </p:cNvPr>
          <p:cNvSpPr txBox="1">
            <a:spLocks/>
          </p:cNvSpPr>
          <p:nvPr/>
        </p:nvSpPr>
        <p:spPr>
          <a:xfrm>
            <a:off x="5730135" y="2645036"/>
            <a:ext cx="11029615" cy="4786361"/>
          </a:xfrm>
          <a:prstGeom prst="rect">
            <a:avLst/>
          </a:prstGeom>
        </p:spPr>
        <p:txBody>
          <a:bodyPr vert="horz" lIns="91440" tIns="45720" rIns="91440" bIns="45720" numCol="1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不能回答的：</a:t>
            </a:r>
            <a:endParaRPr kumimoji="1" lang="en-US" altLang="zh-CN" dirty="0"/>
          </a:p>
          <a:p>
            <a:r>
              <a:rPr lang="zh-CN" altLang="en-US" dirty="0"/>
              <a:t>哈工大有哪些好吃的小吃</a:t>
            </a:r>
            <a:endParaRPr lang="en-US" altLang="zh-CN" dirty="0"/>
          </a:p>
          <a:p>
            <a:r>
              <a:rPr lang="zh-CN" altLang="en-US" dirty="0"/>
              <a:t>健在的哈工大历任领导都有谁？</a:t>
            </a: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通过补充知识进行回答的：</a:t>
            </a:r>
            <a:endParaRPr kumimoji="1" lang="en-US" altLang="zh-CN" dirty="0"/>
          </a:p>
          <a:p>
            <a:r>
              <a:rPr lang="zh-CN" altLang="en-US" dirty="0"/>
              <a:t>哈工大毕业生大多数都去哪了</a:t>
            </a:r>
            <a:endParaRPr lang="en-US" altLang="zh-CN" dirty="0"/>
          </a:p>
          <a:p>
            <a:r>
              <a:rPr lang="zh-CN" altLang="en-US" dirty="0"/>
              <a:t>哈工大计算机学院博士毕业标准是什么？</a:t>
            </a:r>
            <a:endParaRPr lang="en-US" altLang="zh-CN" dirty="0"/>
          </a:p>
          <a:p>
            <a:r>
              <a:rPr lang="zh-CN" altLang="en-US" dirty="0"/>
              <a:t>哈工大本科生宿舍环境如何？</a:t>
            </a:r>
          </a:p>
          <a:p>
            <a:endParaRPr lang="zh-CN" altLang="en-US" dirty="0"/>
          </a:p>
          <a:p>
            <a:endParaRPr lang="zh-CN" altLang="en-US" dirty="0"/>
          </a:p>
          <a:p>
            <a:pPr marL="0" indent="0">
              <a:buNone/>
            </a:pPr>
            <a:endParaRPr kumimoji="1" lang="en-US" altLang="zh-CN" dirty="0"/>
          </a:p>
          <a:p>
            <a:endParaRPr kumimoji="1" lang="en-US" altLang="zh-CN" dirty="0"/>
          </a:p>
          <a:p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8345084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98E866-7B52-2046-902D-C49084D45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多表查询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90126D-F22F-B14D-95AB-11ED84F28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一些查询涉及到多个表格的内容，需要结合主外键进行</a:t>
            </a:r>
            <a:r>
              <a:rPr lang="en-US" altLang="zh-CN" dirty="0"/>
              <a:t>JOIN</a:t>
            </a:r>
            <a:r>
              <a:rPr lang="zh-CN" altLang="en-US" dirty="0"/>
              <a:t>操作</a:t>
            </a:r>
            <a:endParaRPr lang="en-US" altLang="zh-CN" dirty="0"/>
          </a:p>
          <a:p>
            <a:endParaRPr lang="en-US" altLang="zh-CN" dirty="0"/>
          </a:p>
          <a:p>
            <a:pPr lvl="1"/>
            <a:r>
              <a:rPr lang="zh-CN" altLang="en-US" dirty="0"/>
              <a:t>工大材料专业有多少位长江学者？</a:t>
            </a:r>
            <a:endParaRPr lang="en-US" altLang="zh-CN" dirty="0"/>
          </a:p>
          <a:p>
            <a:pPr lvl="1"/>
            <a:r>
              <a:rPr lang="en-US" altLang="zh-CN" dirty="0"/>
              <a:t>SELECT count(*) FROM </a:t>
            </a:r>
            <a:r>
              <a:rPr lang="zh-CN" altLang="en-US" dirty="0">
                <a:solidFill>
                  <a:srgbClr val="FF0000"/>
                </a:solidFill>
              </a:rPr>
              <a:t>长江学者 </a:t>
            </a:r>
            <a:r>
              <a:rPr lang="en-US" altLang="zh-CN" dirty="0"/>
              <a:t>AS T1 JOIN </a:t>
            </a:r>
            <a:r>
              <a:rPr lang="zh-CN" altLang="en-US" dirty="0">
                <a:solidFill>
                  <a:srgbClr val="FF0000"/>
                </a:solidFill>
              </a:rPr>
              <a:t>教职工信息 </a:t>
            </a:r>
            <a:r>
              <a:rPr lang="en-US" altLang="zh-CN" dirty="0"/>
              <a:t>AS T2 on T1.</a:t>
            </a:r>
            <a:r>
              <a:rPr lang="zh-CN" altLang="en-US" dirty="0"/>
              <a:t>姓名 </a:t>
            </a:r>
            <a:r>
              <a:rPr lang="en-US" altLang="zh-CN" dirty="0"/>
              <a:t>= T2.</a:t>
            </a:r>
            <a:r>
              <a:rPr lang="zh-CN" altLang="en-US" dirty="0"/>
              <a:t>姓名 </a:t>
            </a:r>
            <a:r>
              <a:rPr lang="en-US" altLang="zh-CN" dirty="0"/>
              <a:t>WHERE t2.</a:t>
            </a:r>
            <a:r>
              <a:rPr lang="zh-CN" altLang="en-US" dirty="0"/>
              <a:t>所在系部 </a:t>
            </a:r>
            <a:r>
              <a:rPr lang="en-US" altLang="zh-CN" dirty="0"/>
              <a:t>= "</a:t>
            </a:r>
            <a:r>
              <a:rPr lang="zh-CN" altLang="en-US" dirty="0"/>
              <a:t>材料科学与工程学院</a:t>
            </a:r>
            <a:r>
              <a:rPr lang="en-US" altLang="zh-CN" dirty="0"/>
              <a:t>"</a:t>
            </a:r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lvl="1"/>
            <a:r>
              <a:rPr kumimoji="1" lang="zh-CN" altLang="en-US" dirty="0"/>
              <a:t>现任领导中有几个人是来自材料学院的？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SELECT count(*) FROM </a:t>
            </a:r>
            <a:r>
              <a:rPr kumimoji="1" lang="zh-CN" altLang="en-US" dirty="0">
                <a:solidFill>
                  <a:srgbClr val="FF0000"/>
                </a:solidFill>
              </a:rPr>
              <a:t>现任领导 </a:t>
            </a:r>
            <a:r>
              <a:rPr kumimoji="1" lang="en-US" altLang="zh-CN" dirty="0"/>
              <a:t>AS T1 JOIN </a:t>
            </a:r>
            <a:r>
              <a:rPr kumimoji="1" lang="zh-CN" altLang="en-US" dirty="0">
                <a:solidFill>
                  <a:srgbClr val="FF0000"/>
                </a:solidFill>
              </a:rPr>
              <a:t>教职工信息 </a:t>
            </a:r>
            <a:r>
              <a:rPr kumimoji="1" lang="en-US" altLang="zh-CN" dirty="0"/>
              <a:t>AS T2 on T1.</a:t>
            </a:r>
            <a:r>
              <a:rPr kumimoji="1" lang="zh-CN" altLang="en-US" dirty="0"/>
              <a:t>姓名 </a:t>
            </a:r>
            <a:r>
              <a:rPr kumimoji="1" lang="en-US" altLang="zh-CN" dirty="0"/>
              <a:t>= T2.</a:t>
            </a:r>
            <a:r>
              <a:rPr kumimoji="1" lang="zh-CN" altLang="en-US" dirty="0"/>
              <a:t>姓名 </a:t>
            </a:r>
            <a:r>
              <a:rPr kumimoji="1" lang="en-US" altLang="zh-CN" dirty="0"/>
              <a:t>WHERE T2.</a:t>
            </a:r>
            <a:r>
              <a:rPr kumimoji="1" lang="zh-CN" altLang="en-US" dirty="0"/>
              <a:t>所在系部  </a:t>
            </a:r>
            <a:r>
              <a:rPr kumimoji="1" lang="en-US" altLang="zh-CN" dirty="0"/>
              <a:t>=  "</a:t>
            </a:r>
            <a:r>
              <a:rPr kumimoji="1" lang="zh-CN" altLang="en-US" dirty="0"/>
              <a:t>材料科学与工程学院</a:t>
            </a:r>
            <a:r>
              <a:rPr kumimoji="1" lang="en-US" altLang="zh-CN" dirty="0"/>
              <a:t>"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1539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FCC694-8126-8241-97A9-7BADF48CAD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现实场景：计算机辅助查询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A40BC392-9501-BC49-AD70-2CB01F29170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29915"/>
              </p:ext>
            </p:extLst>
          </p:nvPr>
        </p:nvGraphicFramePr>
        <p:xfrm>
          <a:off x="1343192" y="1864717"/>
          <a:ext cx="8453951" cy="18706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8E6CD196-40BF-0243-A562-1D997BA6B675}"/>
              </a:ext>
            </a:extLst>
          </p:cNvPr>
          <p:cNvSpPr txBox="1"/>
          <p:nvPr/>
        </p:nvSpPr>
        <p:spPr>
          <a:xfrm>
            <a:off x="7073590" y="4403381"/>
            <a:ext cx="4537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﻿Which countries in Europe have at least 3 car manufacturers?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（欧洲哪个国家至少有三个汽车制造商？）</a:t>
            </a:r>
            <a:endParaRPr kumimoji="1" lang="en-US" altLang="zh-CN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C123D1D2-197E-A04D-9AFA-DA6C52785A1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7410" y="4114772"/>
            <a:ext cx="4381500" cy="2019300"/>
          </a:xfrm>
          <a:prstGeom prst="rect">
            <a:avLst/>
          </a:prstGeom>
        </p:spPr>
      </p:pic>
      <p:cxnSp>
        <p:nvCxnSpPr>
          <p:cNvPr id="16" name="直线箭头连接符 15">
            <a:extLst>
              <a:ext uri="{FF2B5EF4-FFF2-40B4-BE49-F238E27FC236}">
                <a16:creationId xmlns:a16="http://schemas.microsoft.com/office/drawing/2014/main" id="{B6016153-BFAC-7947-9378-36C5C9110079}"/>
              </a:ext>
            </a:extLst>
          </p:cNvPr>
          <p:cNvCxnSpPr/>
          <p:nvPr/>
        </p:nvCxnSpPr>
        <p:spPr>
          <a:xfrm>
            <a:off x="5421086" y="5124422"/>
            <a:ext cx="12627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00056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CC7D12-06A5-DE4C-A061-48DBC4CB1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第一阶段的模型效果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B96A92-F7C2-1041-9B64-9986073E2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583268"/>
            <a:ext cx="11029615" cy="3678303"/>
          </a:xfrm>
        </p:spPr>
        <p:txBody>
          <a:bodyPr>
            <a:normAutofit fontScale="92500" lnSpcReduction="20000"/>
          </a:bodyPr>
          <a:lstStyle/>
          <a:p>
            <a:r>
              <a:rPr kumimoji="1" lang="zh-CN" altLang="en-US" sz="2200" dirty="0"/>
              <a:t>封闭测试（测试集</a:t>
            </a:r>
            <a:r>
              <a:rPr kumimoji="1" lang="en-US" altLang="zh-CN" sz="2200" dirty="0"/>
              <a:t>=</a:t>
            </a:r>
            <a:r>
              <a:rPr kumimoji="1" lang="zh-CN" altLang="en-US" sz="2200" dirty="0"/>
              <a:t>训练集）</a:t>
            </a:r>
            <a:endParaRPr kumimoji="1" lang="en-US" altLang="zh-CN" sz="2200" dirty="0"/>
          </a:p>
          <a:p>
            <a:pPr lvl="1"/>
            <a:r>
              <a:rPr kumimoji="1" lang="zh-CN" altLang="en-US" sz="1900" dirty="0"/>
              <a:t>匹配分数为</a:t>
            </a:r>
            <a:r>
              <a:rPr kumimoji="1" lang="en-US" altLang="zh-CN" sz="1900" dirty="0"/>
              <a:t>62%</a:t>
            </a:r>
          </a:p>
          <a:p>
            <a:pPr lvl="1"/>
            <a:r>
              <a:rPr kumimoji="1" lang="zh-CN" altLang="en-US" sz="1900" dirty="0"/>
              <a:t>基本错误集中在槽值预测部分</a:t>
            </a:r>
            <a:endParaRPr kumimoji="1" lang="en-US" altLang="zh-CN" sz="1900" dirty="0"/>
          </a:p>
          <a:p>
            <a:pPr lvl="1"/>
            <a:endParaRPr kumimoji="1" lang="en-US" altLang="zh-CN" sz="1900" dirty="0"/>
          </a:p>
          <a:p>
            <a:r>
              <a:rPr kumimoji="1" lang="en-US" altLang="zh-CN" sz="2200" dirty="0"/>
              <a:t>5</a:t>
            </a:r>
            <a:r>
              <a:rPr kumimoji="1" lang="zh-CN" altLang="en-US" sz="2200" dirty="0"/>
              <a:t>折交叉验证</a:t>
            </a:r>
            <a:endParaRPr kumimoji="1" lang="en-US" altLang="zh-CN" sz="2200" dirty="0"/>
          </a:p>
          <a:p>
            <a:pPr lvl="1"/>
            <a:r>
              <a:rPr kumimoji="1" lang="zh-CN" altLang="en-US" sz="1900" dirty="0"/>
              <a:t>对</a:t>
            </a:r>
            <a:r>
              <a:rPr lang="en-US" altLang="zh-CN" sz="1900" dirty="0"/>
              <a:t>218</a:t>
            </a:r>
            <a:r>
              <a:rPr kumimoji="1" lang="zh-CN" altLang="en-US" sz="1900" dirty="0"/>
              <a:t>个数据对分成</a:t>
            </a:r>
            <a:r>
              <a:rPr kumimoji="1" lang="en-US" altLang="zh-CN" sz="1900" dirty="0"/>
              <a:t>5</a:t>
            </a:r>
            <a:r>
              <a:rPr kumimoji="1" lang="zh-CN" altLang="en-US" sz="1900" dirty="0"/>
              <a:t>组进行测试</a:t>
            </a:r>
            <a:endParaRPr kumimoji="1" lang="en-US" altLang="zh-CN" sz="1900" dirty="0"/>
          </a:p>
          <a:p>
            <a:pPr lvl="1"/>
            <a:r>
              <a:rPr kumimoji="1" lang="en-US" altLang="zh-CN" sz="1900" dirty="0"/>
              <a:t>SQL</a:t>
            </a:r>
            <a:r>
              <a:rPr kumimoji="1" lang="zh-CN" altLang="en-US" sz="1900" dirty="0"/>
              <a:t>匹配分数为</a:t>
            </a:r>
            <a:r>
              <a:rPr kumimoji="1" lang="en-US" altLang="zh-CN" sz="1900" dirty="0"/>
              <a:t>29.2%</a:t>
            </a:r>
            <a:r>
              <a:rPr kumimoji="1" lang="zh-CN" altLang="en-US" sz="1900" dirty="0"/>
              <a:t>、</a:t>
            </a:r>
            <a:r>
              <a:rPr kumimoji="1" lang="en-US" altLang="zh-CN" sz="1900" dirty="0"/>
              <a:t>33.3%</a:t>
            </a:r>
            <a:r>
              <a:rPr kumimoji="1" lang="zh-CN" altLang="en-US" sz="1900" dirty="0"/>
              <a:t>、</a:t>
            </a:r>
            <a:r>
              <a:rPr kumimoji="1" lang="en-US" altLang="zh-CN" sz="1900" dirty="0"/>
              <a:t>35.2%</a:t>
            </a:r>
            <a:r>
              <a:rPr kumimoji="1" lang="zh-CN" altLang="en-US" sz="1900" dirty="0"/>
              <a:t>、</a:t>
            </a:r>
            <a:r>
              <a:rPr kumimoji="1" lang="en-US" altLang="zh-CN" sz="1900" dirty="0"/>
              <a:t>26.3%</a:t>
            </a:r>
            <a:r>
              <a:rPr kumimoji="1" lang="zh-CN" altLang="en-US" sz="1900" dirty="0"/>
              <a:t>、</a:t>
            </a:r>
            <a:r>
              <a:rPr kumimoji="1" lang="en-US" altLang="zh-CN" sz="1900" dirty="0"/>
              <a:t>36.1%</a:t>
            </a:r>
          </a:p>
          <a:p>
            <a:pPr lvl="1"/>
            <a:r>
              <a:rPr kumimoji="1" lang="zh-CN" altLang="en-US" sz="1900" dirty="0"/>
              <a:t>均分数为</a:t>
            </a:r>
            <a:r>
              <a:rPr kumimoji="1" lang="en-US" altLang="zh-CN" sz="1900" dirty="0"/>
              <a:t>32.02%</a:t>
            </a:r>
          </a:p>
          <a:p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1613470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0FA995-3D8C-6D4A-ACCF-DAA64B949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错误分析</a:t>
            </a:r>
            <a:r>
              <a:rPr kumimoji="1" lang="en-US" altLang="zh-CN" dirty="0"/>
              <a:t>-</a:t>
            </a:r>
            <a:r>
              <a:rPr kumimoji="1" lang="zh-CN" altLang="en-US" dirty="0"/>
              <a:t>槽值预测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A22ACB-30D3-A74A-ABD8-09709F423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2594154"/>
            <a:ext cx="11029615" cy="3678303"/>
          </a:xfrm>
        </p:spPr>
        <p:txBody>
          <a:bodyPr>
            <a:normAutofit fontScale="92500" lnSpcReduction="20000"/>
          </a:bodyPr>
          <a:lstStyle/>
          <a:p>
            <a:r>
              <a:rPr kumimoji="1" lang="zh-CN" altLang="en-US" dirty="0"/>
              <a:t>目前主要的错误来源于槽值预测部分，尤其是</a:t>
            </a:r>
            <a:r>
              <a:rPr kumimoji="1" lang="en-US" altLang="zh-CN" dirty="0"/>
              <a:t>like</a:t>
            </a:r>
            <a:r>
              <a:rPr kumimoji="1" lang="zh-CN" altLang="en-US" dirty="0"/>
              <a:t>关键字</a:t>
            </a:r>
            <a:endParaRPr kumimoji="1" lang="en-US" altLang="zh-CN" dirty="0"/>
          </a:p>
          <a:p>
            <a:endParaRPr kumimoji="1" lang="en-US" altLang="zh-CN" dirty="0"/>
          </a:p>
          <a:p>
            <a:pPr lvl="1"/>
            <a:r>
              <a:rPr lang="zh-CN" altLang="en-US" sz="1700" dirty="0"/>
              <a:t>哈工大毕业的</a:t>
            </a:r>
            <a:r>
              <a:rPr lang="zh-CN" altLang="en-US" sz="1700" dirty="0">
                <a:solidFill>
                  <a:srgbClr val="FF0000"/>
                </a:solidFill>
              </a:rPr>
              <a:t>院士</a:t>
            </a:r>
            <a:r>
              <a:rPr lang="zh-CN" altLang="en-US" sz="1700" dirty="0"/>
              <a:t>有多少  </a:t>
            </a:r>
          </a:p>
          <a:p>
            <a:pPr lvl="1"/>
            <a:r>
              <a:rPr lang="en-US" altLang="zh-CN" sz="1700" dirty="0"/>
              <a:t>select count ( * ) from </a:t>
            </a:r>
            <a:r>
              <a:rPr lang="zh-CN" altLang="en-US" sz="1700" dirty="0"/>
              <a:t>知名校友 </a:t>
            </a:r>
            <a:r>
              <a:rPr lang="en-US" altLang="zh-CN" sz="1700" dirty="0"/>
              <a:t>where </a:t>
            </a:r>
            <a:r>
              <a:rPr lang="zh-CN" altLang="en-US" sz="1700" dirty="0"/>
              <a:t>简介 </a:t>
            </a:r>
            <a:r>
              <a:rPr lang="en-US" altLang="zh-CN" sz="1700" dirty="0"/>
              <a:t>like "%</a:t>
            </a:r>
            <a:r>
              <a:rPr lang="zh-CN" altLang="en-US" sz="1700" dirty="0">
                <a:solidFill>
                  <a:srgbClr val="FF0000"/>
                </a:solidFill>
              </a:rPr>
              <a:t>院士</a:t>
            </a:r>
            <a:r>
              <a:rPr lang="en-US" altLang="zh-CN" sz="1700" dirty="0"/>
              <a:t>%”</a:t>
            </a:r>
          </a:p>
          <a:p>
            <a:pPr lvl="1"/>
            <a:endParaRPr lang="en-US" altLang="zh-CN" sz="1700" dirty="0"/>
          </a:p>
          <a:p>
            <a:pPr lvl="1"/>
            <a:r>
              <a:rPr lang="zh-CN" altLang="en-US" sz="1700" dirty="0"/>
              <a:t>哈工大的</a:t>
            </a:r>
            <a:r>
              <a:rPr lang="zh-CN" altLang="en-US" sz="1700" dirty="0">
                <a:solidFill>
                  <a:srgbClr val="FF0000"/>
                </a:solidFill>
              </a:rPr>
              <a:t>政治</a:t>
            </a:r>
            <a:r>
              <a:rPr lang="zh-CN" altLang="en-US" sz="1700" dirty="0"/>
              <a:t>界知名校友有哪些？列出</a:t>
            </a:r>
            <a:r>
              <a:rPr lang="en-US" altLang="zh-CN" sz="1700" dirty="0">
                <a:solidFill>
                  <a:srgbClr val="FF0000"/>
                </a:solidFill>
              </a:rPr>
              <a:t>5</a:t>
            </a:r>
            <a:r>
              <a:rPr lang="zh-CN" altLang="en-US" sz="1700" dirty="0"/>
              <a:t>个。</a:t>
            </a:r>
            <a:endParaRPr lang="en-US" altLang="zh-CN" sz="1700" dirty="0"/>
          </a:p>
          <a:p>
            <a:pPr lvl="1"/>
            <a:r>
              <a:rPr lang="en-US" altLang="zh-CN" sz="1700" dirty="0"/>
              <a:t>SELECT </a:t>
            </a:r>
            <a:r>
              <a:rPr lang="zh-CN" altLang="en-US" sz="1700" dirty="0"/>
              <a:t>姓名</a:t>
            </a:r>
            <a:r>
              <a:rPr lang="en-US" altLang="zh-CN" sz="1700" dirty="0"/>
              <a:t>, </a:t>
            </a:r>
            <a:r>
              <a:rPr lang="zh-CN" altLang="en-US" sz="1700" dirty="0"/>
              <a:t>简介 </a:t>
            </a:r>
            <a:r>
              <a:rPr lang="en-US" altLang="zh-CN" sz="1700" dirty="0"/>
              <a:t>FROM </a:t>
            </a:r>
            <a:r>
              <a:rPr lang="zh-CN" altLang="en-US" sz="1700" dirty="0"/>
              <a:t>知名校友 </a:t>
            </a:r>
            <a:r>
              <a:rPr lang="en-US" altLang="zh-CN" sz="1700" dirty="0"/>
              <a:t>WHERE </a:t>
            </a:r>
            <a:r>
              <a:rPr lang="zh-CN" altLang="en-US" sz="1700" dirty="0"/>
              <a:t>领域 </a:t>
            </a:r>
            <a:r>
              <a:rPr lang="en-US" altLang="zh-CN" sz="1700" dirty="0"/>
              <a:t>= "</a:t>
            </a:r>
            <a:r>
              <a:rPr lang="zh-CN" altLang="en-US" sz="1700" dirty="0">
                <a:solidFill>
                  <a:srgbClr val="FF0000"/>
                </a:solidFill>
              </a:rPr>
              <a:t>政治</a:t>
            </a:r>
            <a:r>
              <a:rPr lang="en-US" altLang="zh-CN" sz="1700" dirty="0"/>
              <a:t>" LIMIT </a:t>
            </a:r>
            <a:r>
              <a:rPr lang="en-US" altLang="zh-CN" sz="1700" dirty="0">
                <a:solidFill>
                  <a:srgbClr val="FF0000"/>
                </a:solidFill>
              </a:rPr>
              <a:t>5</a:t>
            </a:r>
          </a:p>
          <a:p>
            <a:endParaRPr lang="en-US" altLang="zh-CN" dirty="0"/>
          </a:p>
          <a:p>
            <a:r>
              <a:rPr lang="zh-CN" altLang="en-US" dirty="0"/>
              <a:t>原因：</a:t>
            </a:r>
            <a:endParaRPr lang="en-US" altLang="zh-CN" dirty="0"/>
          </a:p>
          <a:p>
            <a:pPr lvl="1"/>
            <a:r>
              <a:rPr lang="en-US" altLang="zh-CN" sz="1700" dirty="0"/>
              <a:t>like</a:t>
            </a:r>
            <a:r>
              <a:rPr lang="zh-CN" altLang="en-US" sz="1700" dirty="0"/>
              <a:t>关键字需要对表值的子串进行截取</a:t>
            </a:r>
            <a:endParaRPr lang="en-US" altLang="zh-CN" sz="1700" dirty="0"/>
          </a:p>
          <a:p>
            <a:pPr lvl="1"/>
            <a:r>
              <a:rPr lang="zh-CN" altLang="en-US" sz="1700" dirty="0"/>
              <a:t>槽值的预测部分目前是对问题进行简单的</a:t>
            </a:r>
            <a:r>
              <a:rPr lang="en-US" altLang="zh-CN" sz="1700" dirty="0"/>
              <a:t>copy</a:t>
            </a:r>
            <a:r>
              <a:rPr lang="zh-CN" altLang="en-US" sz="1700" dirty="0"/>
              <a:t>，不太准确</a:t>
            </a:r>
            <a:endParaRPr lang="en-US" altLang="zh-CN" sz="1700" dirty="0"/>
          </a:p>
          <a:p>
            <a:pPr marL="457200" lvl="1" indent="0">
              <a:buNone/>
            </a:pP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51982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0FA995-3D8C-6D4A-ACCF-DAA64B9492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错误分析</a:t>
            </a:r>
            <a:r>
              <a:rPr kumimoji="1" lang="en-US" altLang="zh-CN" dirty="0"/>
              <a:t>-</a:t>
            </a:r>
            <a:r>
              <a:rPr kumimoji="1" lang="zh-CN" altLang="en-US" dirty="0"/>
              <a:t>关系推理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A22ACB-30D3-A74A-ABD8-09709F423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2231" y="3607129"/>
            <a:ext cx="11029615" cy="3678303"/>
          </a:xfrm>
        </p:spPr>
        <p:txBody>
          <a:bodyPr>
            <a:normAutofit lnSpcReduction="10000"/>
          </a:bodyPr>
          <a:lstStyle/>
          <a:p>
            <a:r>
              <a:rPr kumimoji="1" lang="zh-CN" altLang="en-US" dirty="0"/>
              <a:t>例如：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哈工大的校长</a:t>
            </a:r>
            <a:r>
              <a:rPr kumimoji="1" lang="zh-CN" altLang="en-US" dirty="0">
                <a:solidFill>
                  <a:srgbClr val="FF0000"/>
                </a:solidFill>
              </a:rPr>
              <a:t>最长任职</a:t>
            </a:r>
            <a:r>
              <a:rPr kumimoji="1" lang="zh-CN" altLang="en-US" dirty="0"/>
              <a:t>了多久</a:t>
            </a:r>
          </a:p>
          <a:p>
            <a:pPr lvl="1"/>
            <a:r>
              <a:rPr kumimoji="1" lang="en-US" altLang="zh-CN" dirty="0"/>
              <a:t>select max ( </a:t>
            </a:r>
            <a:r>
              <a:rPr kumimoji="1" lang="zh-CN" altLang="en-US" dirty="0"/>
              <a:t>卸任年份 </a:t>
            </a:r>
            <a:r>
              <a:rPr kumimoji="1" lang="en-US" altLang="zh-CN" dirty="0"/>
              <a:t>- </a:t>
            </a:r>
            <a:r>
              <a:rPr kumimoji="1" lang="zh-CN" altLang="en-US" dirty="0"/>
              <a:t>任职年份 </a:t>
            </a:r>
            <a:r>
              <a:rPr kumimoji="1" lang="en-US" altLang="zh-CN" dirty="0"/>
              <a:t>) from </a:t>
            </a:r>
            <a:r>
              <a:rPr kumimoji="1" lang="zh-CN" altLang="en-US" dirty="0"/>
              <a:t>历任领导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最长任职</a:t>
            </a:r>
            <a:r>
              <a:rPr kumimoji="1" lang="en-US" altLang="zh-CN" dirty="0"/>
              <a:t>=</a:t>
            </a:r>
            <a:r>
              <a:rPr kumimoji="1" lang="zh-CN" altLang="en-US" dirty="0"/>
              <a:t>卸任年份 </a:t>
            </a:r>
            <a:r>
              <a:rPr kumimoji="1" lang="en-US" altLang="zh-CN" dirty="0"/>
              <a:t>- </a:t>
            </a:r>
            <a:r>
              <a:rPr kumimoji="1" lang="zh-CN" altLang="en-US" dirty="0"/>
              <a:t>任职年份 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r>
              <a:rPr kumimoji="1" lang="zh-CN" altLang="en-US" dirty="0"/>
              <a:t>哈工大</a:t>
            </a:r>
            <a:r>
              <a:rPr kumimoji="1" lang="zh-CN" altLang="en-US" dirty="0">
                <a:solidFill>
                  <a:srgbClr val="FF0000"/>
                </a:solidFill>
              </a:rPr>
              <a:t>非建筑面积</a:t>
            </a:r>
            <a:r>
              <a:rPr kumimoji="1" lang="zh-CN" altLang="en-US" dirty="0"/>
              <a:t>有多大？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select </a:t>
            </a:r>
            <a:r>
              <a:rPr kumimoji="1" lang="zh-CN" altLang="en-US" dirty="0"/>
              <a:t>校园面积 </a:t>
            </a:r>
            <a:r>
              <a:rPr kumimoji="1" lang="en-US" altLang="zh-CN" dirty="0"/>
              <a:t>- </a:t>
            </a:r>
            <a:r>
              <a:rPr kumimoji="1" lang="zh-CN" altLang="en-US" dirty="0"/>
              <a:t>建筑面积 </a:t>
            </a:r>
            <a:r>
              <a:rPr kumimoji="1" lang="en-US" altLang="zh-CN" dirty="0"/>
              <a:t>from </a:t>
            </a:r>
            <a:r>
              <a:rPr kumimoji="1" lang="zh-CN" altLang="en-US" dirty="0"/>
              <a:t>基本信息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非建筑面积</a:t>
            </a:r>
            <a:r>
              <a:rPr kumimoji="1" lang="en-US" altLang="zh-CN" dirty="0"/>
              <a:t>=</a:t>
            </a:r>
            <a:r>
              <a:rPr kumimoji="1" lang="zh-CN" altLang="en-US" dirty="0"/>
              <a:t>校园面积 </a:t>
            </a:r>
            <a:r>
              <a:rPr kumimoji="1" lang="en-US" altLang="zh-CN" dirty="0"/>
              <a:t>- </a:t>
            </a:r>
            <a:r>
              <a:rPr kumimoji="1" lang="zh-CN" altLang="en-US" dirty="0"/>
              <a:t>建筑面积 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原因：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目前的</a:t>
            </a:r>
            <a:r>
              <a:rPr lang="en-US" altLang="zh-CN" dirty="0"/>
              <a:t>Seq2Graph</a:t>
            </a:r>
            <a:r>
              <a:rPr kumimoji="1" lang="zh-CN" altLang="en-US" dirty="0"/>
              <a:t>模型还不能处理涉及到关系推理的数据</a:t>
            </a:r>
            <a:endParaRPr kumimoji="1" lang="en-US" altLang="zh-CN" dirty="0"/>
          </a:p>
          <a:p>
            <a:pPr lvl="1"/>
            <a:endParaRPr kumimoji="1" lang="zh-CN" altLang="en-US" dirty="0"/>
          </a:p>
          <a:p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pPr lvl="1"/>
            <a:endParaRPr lang="en-US" altLang="zh-CN" dirty="0"/>
          </a:p>
          <a:p>
            <a:endParaRPr lang="en-US" altLang="zh-CN" dirty="0"/>
          </a:p>
          <a:p>
            <a:pPr lvl="1"/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39271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77D512-E903-474D-9CB6-F181B0249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Demo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43C840-8AA4-2A45-9B52-77F9492071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http://gw.8wss.com/kbqa/</a:t>
            </a:r>
            <a:endParaRPr lang="en-US" altLang="zh-CN" dirty="0"/>
          </a:p>
          <a:p>
            <a:r>
              <a:rPr kumimoji="1" lang="zh-CN" altLang="en-US" dirty="0"/>
              <a:t>支持简单问题的查询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未来工作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标注数据：</a:t>
            </a:r>
            <a:r>
              <a:rPr kumimoji="1" lang="en-US" altLang="zh-CN" dirty="0"/>
              <a:t>200</a:t>
            </a:r>
            <a:r>
              <a:rPr kumimoji="1" lang="zh-CN" altLang="en-US" dirty="0"/>
              <a:t>条</a:t>
            </a:r>
            <a:r>
              <a:rPr kumimoji="1" lang="en-US" altLang="zh-CN" dirty="0"/>
              <a:t>-&gt;2000</a:t>
            </a:r>
            <a:r>
              <a:rPr kumimoji="1" lang="zh-CN" altLang="en-US" dirty="0"/>
              <a:t>条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补充数据库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改进槽值预测部分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pPr lvl="1"/>
            <a:endParaRPr kumimoji="1" lang="en-US" altLang="zh-CN" dirty="0"/>
          </a:p>
          <a:p>
            <a:endParaRPr kumimoji="1"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61346F3-812E-6D44-A191-FD4E961E75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2032" y="2018804"/>
            <a:ext cx="6288775" cy="4421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347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B0FC56-8946-FB4A-9414-AA646F8700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现实应用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03CC97E-FE42-844C-942F-60882DECB4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6892" y="1018556"/>
            <a:ext cx="11029615" cy="3678303"/>
          </a:xfrm>
        </p:spPr>
        <p:txBody>
          <a:bodyPr/>
          <a:lstStyle/>
          <a:p>
            <a:r>
              <a:rPr lang="zh-CN" altLang="en-US" dirty="0"/>
              <a:t>早在</a:t>
            </a:r>
            <a:r>
              <a:rPr lang="en-US" altLang="zh-CN" dirty="0"/>
              <a:t>1978</a:t>
            </a:r>
            <a:r>
              <a:rPr lang="zh-CN" altLang="en-US" dirty="0"/>
              <a:t>年，</a:t>
            </a:r>
            <a:r>
              <a:rPr lang="en-US" altLang="zh-CN" dirty="0"/>
              <a:t>Hendrix</a:t>
            </a:r>
            <a:r>
              <a:rPr lang="zh-CN" altLang="en-US" dirty="0"/>
              <a:t>设计了一个连接美国海军舰艇信息数据库的自然语言接口，名为</a:t>
            </a:r>
            <a:r>
              <a:rPr lang="en-US" altLang="zh-CN" dirty="0"/>
              <a:t>LIFER/LADDER</a:t>
            </a:r>
          </a:p>
          <a:p>
            <a:r>
              <a:rPr lang="en-US" altLang="zh-CN" dirty="0"/>
              <a:t>2017</a:t>
            </a:r>
            <a:r>
              <a:rPr lang="zh-CN" altLang="en-US" dirty="0"/>
              <a:t>年，</a:t>
            </a:r>
            <a:r>
              <a:rPr lang="en-US" altLang="zh-CN" dirty="0"/>
              <a:t>Google</a:t>
            </a:r>
            <a:r>
              <a:rPr lang="zh-CN" altLang="en-US" dirty="0"/>
              <a:t>开发了</a:t>
            </a:r>
            <a:r>
              <a:rPr lang="en-US" altLang="zh-CN" dirty="0" err="1"/>
              <a:t>Analyza</a:t>
            </a:r>
            <a:r>
              <a:rPr lang="zh-CN" altLang="en-US" dirty="0"/>
              <a:t>系统，一个以自然语言为人机交互的接口的系统，已在</a:t>
            </a:r>
            <a:r>
              <a:rPr lang="en-US" altLang="zh-CN" dirty="0"/>
              <a:t>Google</a:t>
            </a:r>
            <a:r>
              <a:rPr lang="zh-CN" altLang="en-US" dirty="0"/>
              <a:t>的</a:t>
            </a:r>
            <a:r>
              <a:rPr lang="en-US" altLang="zh-CN" dirty="0"/>
              <a:t>Online Sheet</a:t>
            </a:r>
            <a:r>
              <a:rPr lang="zh-CN" altLang="en-US" dirty="0"/>
              <a:t>产品中得到使用</a:t>
            </a:r>
            <a:endParaRPr lang="en-US" altLang="zh-CN" dirty="0"/>
          </a:p>
          <a:p>
            <a:r>
              <a:rPr kumimoji="1" lang="en-US" altLang="zh-CN" dirty="0"/>
              <a:t>Table-based</a:t>
            </a:r>
            <a:r>
              <a:rPr kumimoji="1" lang="zh-CN" altLang="en-US" dirty="0"/>
              <a:t> </a:t>
            </a:r>
            <a:r>
              <a:rPr kumimoji="1" lang="en-US" altLang="zh-CN" dirty="0"/>
              <a:t>QA</a:t>
            </a:r>
            <a:r>
              <a:rPr kumimoji="1" lang="zh-CN" altLang="en-US" dirty="0"/>
              <a:t> （</a:t>
            </a:r>
            <a:r>
              <a:rPr kumimoji="1" lang="en-US" altLang="zh-CN" dirty="0"/>
              <a:t>TBQA</a:t>
            </a:r>
            <a:r>
              <a:rPr kumimoji="1" lang="zh-CN" altLang="en-US" dirty="0"/>
              <a:t>）：哈工大校庆</a:t>
            </a:r>
            <a:r>
              <a:rPr kumimoji="1" lang="en-US" altLang="zh-CN" dirty="0"/>
              <a:t>TBQA</a:t>
            </a:r>
            <a:r>
              <a:rPr kumimoji="1" lang="zh-CN" altLang="en-US" dirty="0"/>
              <a:t>系统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4AAEA12-C95D-7542-A7E0-4BDABEA55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0626" y="3662459"/>
            <a:ext cx="6019800" cy="2959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2538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A59269-64FE-3440-AC25-26EC36457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广泛关注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19E10C-1938-244F-836F-1F16A46065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zh-CN" dirty="0"/>
          </a:p>
          <a:p>
            <a:r>
              <a:rPr lang="en-US" altLang="zh-CN" dirty="0"/>
              <a:t>2017</a:t>
            </a:r>
            <a:r>
              <a:rPr lang="zh-CN" altLang="en-US" dirty="0"/>
              <a:t>年，</a:t>
            </a:r>
            <a:r>
              <a:rPr lang="en-US" altLang="zh-CN" dirty="0" err="1"/>
              <a:t>Saleforce</a:t>
            </a:r>
            <a:r>
              <a:rPr lang="zh-CN" altLang="en-US" dirty="0"/>
              <a:t>基于维基百科，发布了大规模评测数据集</a:t>
            </a:r>
            <a:r>
              <a:rPr lang="en-US" altLang="zh-CN" dirty="0" err="1"/>
              <a:t>WikiSQL</a:t>
            </a:r>
            <a:r>
              <a:rPr lang="en-US" altLang="zh-CN" dirty="0"/>
              <a:t>	</a:t>
            </a:r>
          </a:p>
          <a:p>
            <a:pPr lvl="1"/>
            <a:r>
              <a:rPr lang="en-US" altLang="zh-CN" dirty="0">
                <a:hlinkClick r:id="rId3"/>
              </a:rPr>
              <a:t>https://github.com/salesforce/WikiSQL</a:t>
            </a:r>
            <a:endParaRPr lang="en-US" altLang="zh-CN" dirty="0"/>
          </a:p>
          <a:p>
            <a:r>
              <a:rPr lang="en-US" altLang="zh-CN" dirty="0"/>
              <a:t>EMNLP2018</a:t>
            </a:r>
            <a:r>
              <a:rPr lang="zh-CN" altLang="en-US" dirty="0"/>
              <a:t>，耶鲁大学发布跨领域数据集</a:t>
            </a:r>
            <a:r>
              <a:rPr lang="en-US" altLang="zh-CN" dirty="0"/>
              <a:t>Spider</a:t>
            </a:r>
          </a:p>
          <a:p>
            <a:pPr lvl="1"/>
            <a:r>
              <a:rPr lang="en-US" altLang="zh-CN" dirty="0"/>
              <a:t> </a:t>
            </a:r>
            <a:r>
              <a:rPr lang="en-US" altLang="zh-CN" dirty="0">
                <a:hlinkClick r:id="rId4"/>
              </a:rPr>
              <a:t>https://github.com/taoyds/spider</a:t>
            </a:r>
            <a:endParaRPr lang="en-US" altLang="zh-CN" dirty="0"/>
          </a:p>
          <a:p>
            <a:r>
              <a:rPr lang="en-US" altLang="zh-CN" dirty="0"/>
              <a:t>EMNLP2019</a:t>
            </a:r>
            <a:r>
              <a:rPr lang="zh-CN" altLang="en-US" dirty="0"/>
              <a:t>，</a:t>
            </a:r>
            <a:r>
              <a:rPr lang="zh-CN" altLang="zh-CN" dirty="0"/>
              <a:t>西湖大学</a:t>
            </a:r>
            <a:r>
              <a:rPr lang="zh-CN" altLang="en-US" dirty="0"/>
              <a:t>在</a:t>
            </a:r>
            <a:r>
              <a:rPr lang="en-US" altLang="zh-CN" dirty="0"/>
              <a:t>Spider</a:t>
            </a:r>
            <a:r>
              <a:rPr lang="zh-CN" altLang="en-US" dirty="0"/>
              <a:t>的基础上，推出</a:t>
            </a:r>
            <a:r>
              <a:rPr lang="zh-CN" altLang="zh-CN" dirty="0"/>
              <a:t>了</a:t>
            </a:r>
            <a:r>
              <a:rPr lang="en-US" altLang="zh-CN" dirty="0" err="1"/>
              <a:t>Cspider</a:t>
            </a:r>
            <a:endParaRPr lang="en-US" altLang="zh-CN" dirty="0"/>
          </a:p>
          <a:p>
            <a:pPr lvl="1"/>
            <a:r>
              <a:rPr lang="en-US" altLang="zh-CN" dirty="0">
                <a:hlinkClick r:id="rId5"/>
              </a:rPr>
              <a:t>https://github.com/luohaha/CSpider</a:t>
            </a:r>
            <a:endParaRPr lang="en-US" altLang="zh-CN" dirty="0"/>
          </a:p>
          <a:p>
            <a:r>
              <a:rPr lang="en-US" altLang="zh-CN" dirty="0"/>
              <a:t>2019</a:t>
            </a:r>
            <a:r>
              <a:rPr lang="zh-CN" altLang="en-US" dirty="0"/>
              <a:t>年</a:t>
            </a:r>
            <a:r>
              <a:rPr lang="en-US" altLang="zh-CN" dirty="0"/>
              <a:t>7</a:t>
            </a:r>
            <a:r>
              <a:rPr lang="zh-CN" altLang="en-US" dirty="0"/>
              <a:t>月，</a:t>
            </a:r>
            <a:r>
              <a:rPr lang="zh-CN" altLang="zh-CN" dirty="0"/>
              <a:t>追一科技在天池数据平台举行了第一届中文</a:t>
            </a:r>
            <a:r>
              <a:rPr lang="en-US" altLang="zh-CN" dirty="0"/>
              <a:t>text2sql</a:t>
            </a:r>
            <a:r>
              <a:rPr lang="zh-CN" altLang="zh-CN" dirty="0"/>
              <a:t>挑战赛</a:t>
            </a:r>
            <a:endParaRPr lang="en-US" altLang="zh-CN" dirty="0"/>
          </a:p>
          <a:p>
            <a:pPr lvl="1"/>
            <a:r>
              <a:rPr lang="en-US" altLang="zh-CN" u="sng" dirty="0">
                <a:hlinkClick r:id="rId6"/>
              </a:rPr>
              <a:t>https://tianchi.aliyun.com/competition/entrance/231716/information</a:t>
            </a:r>
            <a:r>
              <a:rPr lang="en-US" altLang="zh-CN" dirty="0"/>
              <a:t>	</a:t>
            </a:r>
          </a:p>
          <a:p>
            <a:r>
              <a:rPr kumimoji="1" lang="en-US" altLang="zh-CN" dirty="0"/>
              <a:t>2020</a:t>
            </a:r>
            <a:r>
              <a:rPr kumimoji="1" lang="zh-CN" altLang="en-US" dirty="0"/>
              <a:t>年</a:t>
            </a:r>
            <a:r>
              <a:rPr kumimoji="1" lang="en-US" altLang="zh-CN" dirty="0"/>
              <a:t>4</a:t>
            </a:r>
            <a:r>
              <a:rPr kumimoji="1" lang="zh-CN" altLang="en-US" dirty="0"/>
              <a:t>月，百度举办了</a:t>
            </a:r>
            <a:r>
              <a:rPr lang="zh-CN" altLang="en-US" dirty="0"/>
              <a:t>语言与智能技术竞赛，发布了</a:t>
            </a:r>
            <a:r>
              <a:rPr lang="en-US" altLang="zh-CN" dirty="0" err="1"/>
              <a:t>DuSQL</a:t>
            </a:r>
            <a:r>
              <a:rPr lang="zh-CN" altLang="en-US" dirty="0"/>
              <a:t>数据集</a:t>
            </a:r>
            <a:endParaRPr lang="en-US" altLang="zh-CN" dirty="0"/>
          </a:p>
          <a:p>
            <a:pPr lvl="1"/>
            <a:r>
              <a:rPr lang="en-US" altLang="zh-CN" u="sng" dirty="0">
                <a:hlinkClick r:id="rId7"/>
              </a:rPr>
              <a:t>https://aistudio.baidu.com/aistudio/competition/detail/30?isFromCcf=true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132386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68DE417-A821-0F46-AE12-AEC7F8AB5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Text-to-</a:t>
            </a:r>
            <a:r>
              <a:rPr kumimoji="1" lang="en-US" altLang="zh-CN" dirty="0" err="1"/>
              <a:t>Sql</a:t>
            </a:r>
            <a:r>
              <a:rPr kumimoji="1" lang="zh-CN" altLang="en-US" dirty="0"/>
              <a:t>任务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0D5771E4-50B0-1B4C-8F84-254A69AFA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" y="2400300"/>
            <a:ext cx="10990325" cy="365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18458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2C5C2B-689D-5447-A9EF-898AF8751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Background: </a:t>
            </a:r>
            <a:r>
              <a:rPr kumimoji="1" lang="zh-CN" altLang="en-US" dirty="0"/>
              <a:t>基线系统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332A74E-1BC9-7D48-928B-23387AB5C6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8753" y="2103783"/>
            <a:ext cx="9233787" cy="4052061"/>
          </a:xfrm>
          <a:prstGeom prst="rect">
            <a:avLst/>
          </a:prstGeom>
        </p:spPr>
      </p:pic>
      <p:sp>
        <p:nvSpPr>
          <p:cNvPr id="8" name="内容占位符 2">
            <a:extLst>
              <a:ext uri="{FF2B5EF4-FFF2-40B4-BE49-F238E27FC236}">
                <a16:creationId xmlns:a16="http://schemas.microsoft.com/office/drawing/2014/main" id="{1ED6EA63-6BA9-D647-B5BA-3665638F585D}"/>
              </a:ext>
            </a:extLst>
          </p:cNvPr>
          <p:cNvSpPr txBox="1">
            <a:spLocks/>
          </p:cNvSpPr>
          <p:nvPr/>
        </p:nvSpPr>
        <p:spPr>
          <a:xfrm>
            <a:off x="1777340" y="3954099"/>
            <a:ext cx="9065907" cy="58078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r>
              <a:rPr kumimoji="1" lang="zh-CN" altLang="en-US" dirty="0"/>
              <a:t>编码阶段：</a:t>
            </a:r>
            <a:r>
              <a:rPr lang="zh-CN" altLang="en-US" dirty="0">
                <a:solidFill>
                  <a:schemeClr val="tx1"/>
                </a:solidFill>
              </a:rPr>
              <a:t>数据库的结构信息， 解码阶段：利用到</a:t>
            </a:r>
            <a:r>
              <a:rPr lang="en-US" altLang="zh-CN" dirty="0">
                <a:solidFill>
                  <a:schemeClr val="tx1"/>
                </a:solidFill>
              </a:rPr>
              <a:t>SQL</a:t>
            </a:r>
            <a:r>
              <a:rPr lang="zh-CN" altLang="en-US" dirty="0">
                <a:solidFill>
                  <a:schemeClr val="tx1"/>
                </a:solidFill>
              </a:rPr>
              <a:t>的语法特性</a:t>
            </a:r>
            <a:endParaRPr kumimoji="1" lang="en-US" altLang="zh-CN" dirty="0"/>
          </a:p>
          <a:p>
            <a:endParaRPr kumimoji="1" lang="zh-CN" altLang="en-US" dirty="0"/>
          </a:p>
          <a:p>
            <a:pPr lvl="2"/>
            <a:endParaRPr kumimoji="1" lang="en-US" altLang="zh-CN" dirty="0"/>
          </a:p>
          <a:p>
            <a:pPr lvl="2"/>
            <a:endParaRPr kumimoji="1" lang="en-US" altLang="zh-CN" dirty="0"/>
          </a:p>
          <a:p>
            <a:pPr lvl="1"/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88054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DC033D-AB05-854A-B146-39E32D1EA0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Background: </a:t>
            </a:r>
            <a:r>
              <a:rPr kumimoji="1" lang="zh-CN" altLang="en-US" dirty="0"/>
              <a:t>槽值填充</a:t>
            </a: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9EF42922-9DBD-164E-A420-64B5CFB512A3}"/>
              </a:ext>
            </a:extLst>
          </p:cNvPr>
          <p:cNvSpPr txBox="1">
            <a:spLocks/>
          </p:cNvSpPr>
          <p:nvPr/>
        </p:nvSpPr>
        <p:spPr>
          <a:xfrm>
            <a:off x="433802" y="1943516"/>
            <a:ext cx="6052458" cy="58118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en-US" altLang="zh-CN" dirty="0"/>
          </a:p>
          <a:p>
            <a:r>
              <a:rPr kumimoji="1" lang="zh-CN" altLang="en-US" dirty="0"/>
              <a:t>解码生成</a:t>
            </a:r>
            <a:r>
              <a:rPr kumimoji="1" lang="en-US" altLang="zh-CN" dirty="0"/>
              <a:t>4</a:t>
            </a:r>
            <a:r>
              <a:rPr kumimoji="1" lang="zh-CN" altLang="en-US" dirty="0"/>
              <a:t>类字符：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SQL</a:t>
            </a:r>
            <a:r>
              <a:rPr kumimoji="1" lang="zh-CN" altLang="en-US" dirty="0"/>
              <a:t>关键字（</a:t>
            </a:r>
            <a:r>
              <a:rPr kumimoji="1" lang="en-US" altLang="zh-CN" dirty="0"/>
              <a:t>SELECT,  WHERE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Table</a:t>
            </a:r>
            <a:r>
              <a:rPr kumimoji="1" lang="zh-CN" altLang="en-US" dirty="0"/>
              <a:t> </a:t>
            </a:r>
            <a:r>
              <a:rPr kumimoji="1" lang="en-US" altLang="zh-CN" dirty="0"/>
              <a:t>Schema</a:t>
            </a:r>
            <a:r>
              <a:rPr kumimoji="1" lang="zh-CN" altLang="en-US" dirty="0"/>
              <a:t>信息（</a:t>
            </a:r>
            <a:r>
              <a:rPr kumimoji="1" lang="en-US" altLang="zh-CN" dirty="0"/>
              <a:t>Song choice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Value (</a:t>
            </a:r>
            <a:r>
              <a:rPr kumimoji="1" lang="zh-CN" altLang="en-US" dirty="0"/>
              <a:t>具体属性值</a:t>
            </a:r>
            <a:r>
              <a:rPr kumimoji="1" lang="en-US" altLang="zh-CN" dirty="0"/>
              <a:t> (anna </a:t>
            </a:r>
            <a:r>
              <a:rPr kumimoji="1" lang="en-US" altLang="zh-CN" dirty="0" err="1"/>
              <a:t>christine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nalick</a:t>
            </a:r>
            <a:r>
              <a:rPr kumimoji="1" lang="en-US" altLang="zh-CN" dirty="0"/>
              <a:t>)</a:t>
            </a:r>
          </a:p>
          <a:p>
            <a:pPr lvl="1"/>
            <a:r>
              <a:rPr kumimoji="1" lang="zh-CN" altLang="en-US" dirty="0"/>
              <a:t>操作符的值 （例如限制输出个数）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实现方法：</a:t>
            </a:r>
            <a:r>
              <a:rPr kumimoji="1" lang="en-US" altLang="zh-CN" dirty="0"/>
              <a:t>Copy/Attention</a:t>
            </a:r>
            <a:r>
              <a:rPr kumimoji="1" lang="zh-CN" altLang="en-US" dirty="0"/>
              <a:t>机制</a:t>
            </a:r>
            <a:endParaRPr kumimoji="1" lang="en-US" altLang="zh-CN" dirty="0"/>
          </a:p>
          <a:p>
            <a:endParaRPr kumimoji="1" lang="en-US" altLang="zh-CN" dirty="0"/>
          </a:p>
          <a:p>
            <a:pPr marL="630000" lvl="2" indent="0">
              <a:buNone/>
            </a:pPr>
            <a:endParaRPr kumimoji="1" lang="en-US" altLang="zh-CN" dirty="0"/>
          </a:p>
          <a:p>
            <a:pPr lvl="2"/>
            <a:endParaRPr kumimoji="1" lang="en-US" altLang="zh-CN" dirty="0"/>
          </a:p>
          <a:p>
            <a:pPr lvl="1"/>
            <a:endParaRPr kumimoji="1" lang="en-US" altLang="zh-CN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EEAA7497-FE6E-5D4D-BBA0-A1E24B9248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1087" y="3059245"/>
            <a:ext cx="7061200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84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2C5C2B-689D-5447-A9EF-898AF8751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Background: </a:t>
            </a:r>
            <a:r>
              <a:rPr kumimoji="1" lang="zh-CN" altLang="en-US" dirty="0"/>
              <a:t>评价方法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4011D8-9994-5B47-AAD2-4A00903C17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100" y="2180496"/>
            <a:ext cx="11191707" cy="3678303"/>
          </a:xfrm>
        </p:spPr>
        <p:txBody>
          <a:bodyPr/>
          <a:lstStyle/>
          <a:p>
            <a:r>
              <a:rPr lang="zh-CN" altLang="en-US" dirty="0"/>
              <a:t>精确匹配率（</a:t>
            </a:r>
            <a:r>
              <a:rPr lang="en-US" altLang="zh-CN" dirty="0"/>
              <a:t>exact match 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预测得到的</a:t>
            </a:r>
            <a:r>
              <a:rPr lang="en-US" altLang="zh-CN" dirty="0"/>
              <a:t>SQL</a:t>
            </a:r>
            <a:r>
              <a:rPr lang="zh-CN" altLang="en-US" dirty="0"/>
              <a:t>与正确的</a:t>
            </a:r>
            <a:r>
              <a:rPr lang="en-US" altLang="zh-CN" dirty="0"/>
              <a:t>SQL</a:t>
            </a:r>
            <a:r>
              <a:rPr lang="zh-CN" altLang="en-US" dirty="0"/>
              <a:t>语句在</a:t>
            </a:r>
            <a:r>
              <a:rPr lang="en-US" altLang="zh-CN" dirty="0"/>
              <a:t>SELECT</a:t>
            </a:r>
            <a:r>
              <a:rPr lang="zh-CN" altLang="en-US" dirty="0"/>
              <a:t>、</a:t>
            </a:r>
            <a:r>
              <a:rPr lang="en-US" altLang="zh-CN" dirty="0"/>
              <a:t>WHERE</a:t>
            </a:r>
            <a:r>
              <a:rPr lang="zh-CN" altLang="en-US" dirty="0"/>
              <a:t>等模块达到字符串完全匹配</a:t>
            </a:r>
            <a:endParaRPr lang="en-US" altLang="zh-CN" dirty="0"/>
          </a:p>
          <a:p>
            <a:pPr lvl="1"/>
            <a:r>
              <a:rPr lang="zh-CN" altLang="en-US" dirty="0"/>
              <a:t>评价方法关注每一个组件的精准匹配度，并消除顺序影响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执行正确率（</a:t>
            </a:r>
            <a:r>
              <a:rPr lang="en-US" altLang="zh-CN" dirty="0"/>
              <a:t>execution</a:t>
            </a:r>
            <a:r>
              <a:rPr lang="zh-CN" altLang="en-US" dirty="0"/>
              <a:t> </a:t>
            </a:r>
            <a:r>
              <a:rPr lang="en-US" altLang="zh-CN" dirty="0"/>
              <a:t>accuracy</a:t>
            </a:r>
            <a:r>
              <a:rPr lang="zh-CN" altLang="en-US" dirty="0"/>
              <a:t>）</a:t>
            </a:r>
            <a:endParaRPr lang="en-US" altLang="zh-CN" dirty="0"/>
          </a:p>
          <a:p>
            <a:pPr lvl="1"/>
            <a:r>
              <a:rPr lang="zh-CN" altLang="en-US" dirty="0"/>
              <a:t>执行正确是指，执行预测得到的</a:t>
            </a:r>
            <a:r>
              <a:rPr lang="en-US" altLang="zh-CN" dirty="0"/>
              <a:t>SQL</a:t>
            </a:r>
            <a:r>
              <a:rPr lang="zh-CN" altLang="en-US" dirty="0"/>
              <a:t>语句，数据库能够返回正确答案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318783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24E622-0B88-ED42-A1CB-BD63D263B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面临的挑战</a:t>
            </a:r>
            <a:endParaRPr kumimoji="1" lang="en-US" altLang="zh-CN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2E3558-9DEB-374F-9F07-AFBC03980D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888" y="2409220"/>
            <a:ext cx="5723451" cy="3975348"/>
          </a:xfrm>
        </p:spPr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）跨领域</a:t>
            </a:r>
            <a:endParaRPr lang="en-US" altLang="zh-CN" dirty="0"/>
          </a:p>
          <a:p>
            <a:pPr lvl="1"/>
            <a:r>
              <a:rPr lang="zh-CN" altLang="en-US" dirty="0"/>
              <a:t>领域丰富：</a:t>
            </a:r>
            <a:r>
              <a:rPr lang="en-US" altLang="zh-CN" dirty="0"/>
              <a:t>Spider</a:t>
            </a:r>
            <a:r>
              <a:rPr lang="zh-CN" altLang="en-US" dirty="0"/>
              <a:t>拥有来自</a:t>
            </a:r>
            <a:r>
              <a:rPr lang="en-US" altLang="zh-CN" dirty="0"/>
              <a:t>138</a:t>
            </a:r>
            <a:r>
              <a:rPr lang="zh-CN" altLang="en-US" dirty="0"/>
              <a:t>个领域的</a:t>
            </a:r>
            <a:r>
              <a:rPr lang="en-US" altLang="zh-CN" dirty="0"/>
              <a:t>200</a:t>
            </a:r>
            <a:r>
              <a:rPr lang="zh-CN" altLang="en-US" dirty="0"/>
              <a:t>多个数据库</a:t>
            </a:r>
            <a:endParaRPr lang="en-US" altLang="zh-CN" dirty="0"/>
          </a:p>
          <a:p>
            <a:pPr lvl="1"/>
            <a:r>
              <a:rPr lang="zh-CN" altLang="en-US" dirty="0"/>
              <a:t>训练集、测试集中出现的数据库不重合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）</a:t>
            </a:r>
            <a:r>
              <a:rPr lang="en-US" altLang="zh-CN" dirty="0"/>
              <a:t>SQL</a:t>
            </a:r>
            <a:r>
              <a:rPr lang="zh-CN" altLang="en-US" dirty="0"/>
              <a:t>语句复杂</a:t>
            </a:r>
            <a:endParaRPr lang="en-US" altLang="zh-CN" dirty="0"/>
          </a:p>
          <a:p>
            <a:pPr lvl="1"/>
            <a:r>
              <a:rPr lang="en-US" altLang="zh-CN" dirty="0"/>
              <a:t>SQL</a:t>
            </a:r>
            <a:r>
              <a:rPr lang="zh-CN" altLang="en-US" dirty="0"/>
              <a:t>复杂：包含</a:t>
            </a:r>
            <a:r>
              <a:rPr lang="en-US" altLang="zh-CN" dirty="0" err="1"/>
              <a:t>orderBy</a:t>
            </a:r>
            <a:r>
              <a:rPr lang="zh-CN" altLang="en-US" dirty="0"/>
              <a:t>、</a:t>
            </a:r>
            <a:r>
              <a:rPr lang="en-US" altLang="zh-CN" dirty="0"/>
              <a:t>union</a:t>
            </a:r>
            <a:r>
              <a:rPr lang="zh-CN" altLang="en-US" dirty="0"/>
              <a:t>、</a:t>
            </a:r>
            <a:r>
              <a:rPr lang="en-US" altLang="zh-CN" dirty="0"/>
              <a:t>except</a:t>
            </a:r>
            <a:r>
              <a:rPr lang="zh-CN" altLang="en-US" dirty="0"/>
              <a:t>、</a:t>
            </a:r>
            <a:r>
              <a:rPr lang="en-US" altLang="zh-CN" dirty="0" err="1"/>
              <a:t>groupBy</a:t>
            </a:r>
            <a:r>
              <a:rPr lang="zh-CN" altLang="en-US" dirty="0"/>
              <a:t>、</a:t>
            </a:r>
            <a:r>
              <a:rPr lang="en-US" altLang="zh-CN" dirty="0"/>
              <a:t>intersect</a:t>
            </a:r>
            <a:r>
              <a:rPr lang="zh-CN" altLang="en-US" dirty="0"/>
              <a:t>、</a:t>
            </a:r>
            <a:r>
              <a:rPr lang="en-US" altLang="zh-CN" dirty="0"/>
              <a:t>limit</a:t>
            </a:r>
            <a:r>
              <a:rPr lang="zh-CN" altLang="en-US" dirty="0"/>
              <a:t>、</a:t>
            </a:r>
            <a:r>
              <a:rPr lang="en-US" altLang="zh-CN" dirty="0"/>
              <a:t>having </a:t>
            </a:r>
            <a:r>
              <a:rPr lang="zh-CN" altLang="en-US" dirty="0"/>
              <a:t>关键字，以及嵌套查询等</a:t>
            </a:r>
            <a:endParaRPr lang="en-US" altLang="zh-CN" dirty="0"/>
          </a:p>
          <a:p>
            <a:pPr lvl="1"/>
            <a:r>
              <a:rPr lang="zh-CN" altLang="en-US" dirty="0"/>
              <a:t>问题复杂，涉及到推理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）</a:t>
            </a:r>
            <a:r>
              <a:rPr kumimoji="1" lang="zh-CN" altLang="en-US" dirty="0"/>
              <a:t>槽值的歧义性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属性值在问题中没有提及 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表述不一致 （哈工大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哈尔滨工业大学）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8829B28-0F37-F446-BCB3-AA3E6697BC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0816" y="2114209"/>
            <a:ext cx="3740270" cy="2629581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32FEF03D-52B8-F249-A705-AB5E5A39B391}"/>
              </a:ext>
            </a:extLst>
          </p:cNvPr>
          <p:cNvSpPr/>
          <p:nvPr/>
        </p:nvSpPr>
        <p:spPr>
          <a:xfrm>
            <a:off x="6970816" y="5267144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kumimoji="1" lang="zh-CN" altLang="en-US" dirty="0"/>
              <a:t>哈工大的校长最长任职了多久</a:t>
            </a:r>
          </a:p>
          <a:p>
            <a:r>
              <a:rPr kumimoji="1" lang="en-US" altLang="zh-CN" dirty="0"/>
              <a:t>select max ( </a:t>
            </a:r>
            <a:r>
              <a:rPr kumimoji="1" lang="zh-CN" altLang="en-US" dirty="0"/>
              <a:t>卸任年份 </a:t>
            </a:r>
            <a:r>
              <a:rPr kumimoji="1" lang="en-US" altLang="zh-CN" dirty="0"/>
              <a:t>- </a:t>
            </a:r>
            <a:r>
              <a:rPr kumimoji="1" lang="zh-CN" altLang="en-US" dirty="0"/>
              <a:t>任职年份 </a:t>
            </a:r>
            <a:r>
              <a:rPr kumimoji="1" lang="en-US" altLang="zh-CN" dirty="0"/>
              <a:t>) from </a:t>
            </a:r>
            <a:r>
              <a:rPr kumimoji="1" lang="zh-CN" altLang="en-US" dirty="0"/>
              <a:t>历任领导</a:t>
            </a:r>
            <a:endParaRPr kumimoji="1" lang="en-US" altLang="zh-CN" dirty="0"/>
          </a:p>
          <a:p>
            <a:r>
              <a:rPr kumimoji="1" lang="zh-CN" altLang="en-US" dirty="0"/>
              <a:t>任职时间 </a:t>
            </a:r>
            <a:r>
              <a:rPr kumimoji="1" lang="en-US" altLang="zh-CN" dirty="0"/>
              <a:t>=</a:t>
            </a:r>
            <a:r>
              <a:rPr kumimoji="1" lang="zh-CN" altLang="en-US" dirty="0"/>
              <a:t>卸任年份 </a:t>
            </a:r>
            <a:r>
              <a:rPr kumimoji="1" lang="en-US" altLang="zh-CN" dirty="0"/>
              <a:t>- </a:t>
            </a:r>
            <a:r>
              <a:rPr kumimoji="1" lang="zh-CN" altLang="en-US" dirty="0"/>
              <a:t>任职年份 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4884879"/>
      </p:ext>
    </p:extLst>
  </p:cSld>
  <p:clrMapOvr>
    <a:masterClrMapping/>
  </p:clrMapOvr>
</p:sld>
</file>

<file path=ppt/theme/theme1.xml><?xml version="1.0" encoding="utf-8"?>
<a:theme xmlns:a="http://schemas.openxmlformats.org/drawingml/2006/main" name="红利">
  <a:themeElements>
    <a:clrScheme name="红利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红利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红利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{5C543681-BC30-CE48-B6FD-4C53D9561574}tf10001123</Template>
  <TotalTime>2076</TotalTime>
  <Words>2246</Words>
  <Application>Microsoft Macintosh PowerPoint</Application>
  <PresentationFormat>宽屏</PresentationFormat>
  <Paragraphs>265</Paragraphs>
  <Slides>23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9" baseType="lpstr">
      <vt:lpstr>等线</vt:lpstr>
      <vt:lpstr>Arial</vt:lpstr>
      <vt:lpstr>Calibri</vt:lpstr>
      <vt:lpstr>Gill Sans MT</vt:lpstr>
      <vt:lpstr>Wingdings 2</vt:lpstr>
      <vt:lpstr>红利</vt:lpstr>
      <vt:lpstr>Text-to-Sql相关工作</vt:lpstr>
      <vt:lpstr>现实场景：计算机辅助查询</vt:lpstr>
      <vt:lpstr>现实应用</vt:lpstr>
      <vt:lpstr>广泛关注</vt:lpstr>
      <vt:lpstr>Text-to-Sql任务</vt:lpstr>
      <vt:lpstr>Background: 基线系统</vt:lpstr>
      <vt:lpstr>Background: 槽值填充</vt:lpstr>
      <vt:lpstr>Background: 评价方法</vt:lpstr>
      <vt:lpstr>面临的挑战</vt:lpstr>
      <vt:lpstr>如何解决跨领域带来的挑战？</vt:lpstr>
      <vt:lpstr>如何解决SQL语句复杂带来的挑战？</vt:lpstr>
      <vt:lpstr>槽值的歧义性</vt:lpstr>
      <vt:lpstr>模型效果</vt:lpstr>
      <vt:lpstr>未来工作</vt:lpstr>
      <vt:lpstr>校庆TBQA系统</vt:lpstr>
      <vt:lpstr>团队分工</vt:lpstr>
      <vt:lpstr>数据集</vt:lpstr>
      <vt:lpstr>示例标注</vt:lpstr>
      <vt:lpstr>多表查询</vt:lpstr>
      <vt:lpstr>第一阶段的模型效果</vt:lpstr>
      <vt:lpstr>错误分析-槽值预测</vt:lpstr>
      <vt:lpstr>错误分析-关系推理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TableQA校庆</dc:title>
  <dc:creator>Dou Longxu</dc:creator>
  <cp:lastModifiedBy>Dou Longxu</cp:lastModifiedBy>
  <cp:revision>117</cp:revision>
  <dcterms:created xsi:type="dcterms:W3CDTF">2020-03-26T13:38:44Z</dcterms:created>
  <dcterms:modified xsi:type="dcterms:W3CDTF">2020-04-03T03:45:44Z</dcterms:modified>
</cp:coreProperties>
</file>

<file path=docProps/thumbnail.jpeg>
</file>